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64" r:id="rId2"/>
    <p:sldId id="272" r:id="rId3"/>
    <p:sldId id="365" r:id="rId4"/>
    <p:sldId id="366" r:id="rId5"/>
    <p:sldId id="371" r:id="rId6"/>
    <p:sldId id="361" r:id="rId7"/>
    <p:sldId id="362" r:id="rId8"/>
    <p:sldId id="363" r:id="rId9"/>
    <p:sldId id="364" r:id="rId10"/>
    <p:sldId id="359" r:id="rId11"/>
    <p:sldId id="372" r:id="rId12"/>
  </p:sldIdLst>
  <p:sldSz cx="9144000" cy="6858000" type="screen4x3"/>
  <p:notesSz cx="7099300" cy="10234613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F146CB7-47B9-8347-81C6-6C2D71AD6ED8}">
          <p14:sldIdLst>
            <p14:sldId id="264"/>
            <p14:sldId id="272"/>
            <p14:sldId id="365"/>
            <p14:sldId id="366"/>
            <p14:sldId id="371"/>
            <p14:sldId id="361"/>
            <p14:sldId id="362"/>
            <p14:sldId id="363"/>
            <p14:sldId id="364"/>
            <p14:sldId id="359"/>
            <p14:sldId id="3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297A"/>
    <a:srgbClr val="002570"/>
    <a:srgbClr val="003399"/>
    <a:srgbClr val="000099"/>
    <a:srgbClr val="89ABCA"/>
    <a:srgbClr val="BCD0E0"/>
    <a:srgbClr val="DDE7EF"/>
    <a:srgbClr val="E0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1" autoAdjust="0"/>
    <p:restoredTop sz="94622" autoAdjust="0"/>
  </p:normalViewPr>
  <p:slideViewPr>
    <p:cSldViewPr snapToGrid="0" snapToObjects="1">
      <p:cViewPr>
        <p:scale>
          <a:sx n="80" d="100"/>
          <a:sy n="80" d="100"/>
        </p:scale>
        <p:origin x="-172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49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1">
                <a:cs typeface="Arial" charset="0"/>
              </a:defRPr>
            </a:lvl1pPr>
          </a:lstStyle>
          <a:p>
            <a:pPr>
              <a:defRPr/>
            </a:pPr>
            <a:fld id="{F8A4CD0A-D80C-454E-904B-19F9A5787F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1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300" b="1">
                <a:cs typeface="Arial" charset="0"/>
              </a:defRPr>
            </a:lvl1pPr>
          </a:lstStyle>
          <a:p>
            <a:pPr>
              <a:defRPr/>
            </a:pPr>
            <a:fld id="{6D4D0736-15F7-4E45-9014-8208A62D76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752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577041-61BD-B14E-A58B-033B239D5D61}" type="slidenum">
              <a:rPr lang="de-DE" sz="1300">
                <a:cs typeface="Arial" charset="0"/>
              </a:rPr>
              <a:pPr eaLnBrk="1" hangingPunct="1"/>
              <a:t>1</a:t>
            </a:fld>
            <a:endParaRPr lang="de-DE" sz="13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9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8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70" y="2067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0 w 376"/>
                <a:gd name="T7" fmla="*/ 0 h 218"/>
                <a:gd name="T8" fmla="*/ 266 w 376"/>
                <a:gd name="T9" fmla="*/ 164 h 218"/>
                <a:gd name="T10" fmla="*/ 310 w 376"/>
                <a:gd name="T11" fmla="*/ 0 h 218"/>
                <a:gd name="T12" fmla="*/ 372 w 376"/>
                <a:gd name="T13" fmla="*/ 0 h 218"/>
                <a:gd name="T14" fmla="*/ 298 w 376"/>
                <a:gd name="T15" fmla="*/ 218 h 218"/>
                <a:gd name="T16" fmla="*/ 228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83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6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39" y="222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1343" y="2065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1591" y="2061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4 h 232"/>
                <a:gd name="T16" fmla="*/ 212 w 226"/>
                <a:gd name="T17" fmla="*/ 176 h 232"/>
                <a:gd name="T18" fmla="*/ 192 w 226"/>
                <a:gd name="T19" fmla="*/ 200 h 232"/>
                <a:gd name="T20" fmla="*/ 174 w 226"/>
                <a:gd name="T21" fmla="*/ 214 h 232"/>
                <a:gd name="T22" fmla="*/ 152 w 226"/>
                <a:gd name="T23" fmla="*/ 222 h 232"/>
                <a:gd name="T24" fmla="*/ 126 w 226"/>
                <a:gd name="T25" fmla="*/ 228 h 232"/>
                <a:gd name="T26" fmla="*/ 112 w 226"/>
                <a:gd name="T27" fmla="*/ 228 h 232"/>
                <a:gd name="T28" fmla="*/ 68 w 226"/>
                <a:gd name="T29" fmla="*/ 220 h 232"/>
                <a:gd name="T30" fmla="*/ 34 w 226"/>
                <a:gd name="T31" fmla="*/ 200 h 232"/>
                <a:gd name="T32" fmla="*/ 14 w 226"/>
                <a:gd name="T33" fmla="*/ 174 h 232"/>
                <a:gd name="T34" fmla="*/ 6 w 226"/>
                <a:gd name="T35" fmla="*/ 152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4 h 232"/>
                <a:gd name="T54" fmla="*/ 134 w 226"/>
                <a:gd name="T55" fmla="*/ 180 h 232"/>
                <a:gd name="T56" fmla="*/ 148 w 226"/>
                <a:gd name="T57" fmla="*/ 168 h 232"/>
                <a:gd name="T58" fmla="*/ 158 w 226"/>
                <a:gd name="T59" fmla="*/ 144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6 h 232"/>
                <a:gd name="T80" fmla="*/ 68 w 226"/>
                <a:gd name="T81" fmla="*/ 130 h 232"/>
                <a:gd name="T82" fmla="*/ 74 w 226"/>
                <a:gd name="T83" fmla="*/ 156 h 232"/>
                <a:gd name="T84" fmla="*/ 86 w 226"/>
                <a:gd name="T85" fmla="*/ 174 h 232"/>
                <a:gd name="T86" fmla="*/ 104 w 226"/>
                <a:gd name="T87" fmla="*/ 182 h 232"/>
                <a:gd name="T88" fmla="*/ 114 w 226"/>
                <a:gd name="T89" fmla="*/ 184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1828" y="205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2048" y="2002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2 w 158"/>
                <a:gd name="T7" fmla="*/ 286 h 286"/>
                <a:gd name="T8" fmla="*/ 112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40 w 158"/>
                <a:gd name="T61" fmla="*/ 238 h 286"/>
                <a:gd name="T62" fmla="*/ 140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2221" y="1973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2460" y="2049"/>
              <a:ext cx="206" cy="233"/>
            </a:xfrm>
            <a:custGeom>
              <a:avLst/>
              <a:gdLst>
                <a:gd name="T0" fmla="*/ 58 w 208"/>
                <a:gd name="T1" fmla="*/ 130 h 234"/>
                <a:gd name="T2" fmla="*/ 60 w 208"/>
                <a:gd name="T3" fmla="*/ 154 h 234"/>
                <a:gd name="T4" fmla="*/ 68 w 208"/>
                <a:gd name="T5" fmla="*/ 172 h 234"/>
                <a:gd name="T6" fmla="*/ 88 w 208"/>
                <a:gd name="T7" fmla="*/ 186 h 234"/>
                <a:gd name="T8" fmla="*/ 102 w 208"/>
                <a:gd name="T9" fmla="*/ 188 h 234"/>
                <a:gd name="T10" fmla="*/ 124 w 208"/>
                <a:gd name="T11" fmla="*/ 182 h 234"/>
                <a:gd name="T12" fmla="*/ 134 w 208"/>
                <a:gd name="T13" fmla="*/ 172 h 234"/>
                <a:gd name="T14" fmla="*/ 140 w 208"/>
                <a:gd name="T15" fmla="*/ 158 h 234"/>
                <a:gd name="T16" fmla="*/ 194 w 208"/>
                <a:gd name="T17" fmla="*/ 158 h 234"/>
                <a:gd name="T18" fmla="*/ 190 w 208"/>
                <a:gd name="T19" fmla="*/ 178 h 234"/>
                <a:gd name="T20" fmla="*/ 174 w 208"/>
                <a:gd name="T21" fmla="*/ 204 h 234"/>
                <a:gd name="T22" fmla="*/ 166 w 208"/>
                <a:gd name="T23" fmla="*/ 210 h 234"/>
                <a:gd name="T24" fmla="*/ 146 w 208"/>
                <a:gd name="T25" fmla="*/ 224 h 234"/>
                <a:gd name="T26" fmla="*/ 102 w 208"/>
                <a:gd name="T27" fmla="*/ 230 h 234"/>
                <a:gd name="T28" fmla="*/ 84 w 208"/>
                <a:gd name="T29" fmla="*/ 230 h 234"/>
                <a:gd name="T30" fmla="*/ 54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0 w 208"/>
                <a:gd name="T51" fmla="*/ 6 h 234"/>
                <a:gd name="T52" fmla="*/ 102 w 208"/>
                <a:gd name="T53" fmla="*/ 0 h 234"/>
                <a:gd name="T54" fmla="*/ 114 w 208"/>
                <a:gd name="T55" fmla="*/ 2 h 234"/>
                <a:gd name="T56" fmla="*/ 140 w 208"/>
                <a:gd name="T57" fmla="*/ 6 h 234"/>
                <a:gd name="T58" fmla="*/ 158 w 208"/>
                <a:gd name="T59" fmla="*/ 18 h 234"/>
                <a:gd name="T60" fmla="*/ 178 w 208"/>
                <a:gd name="T61" fmla="*/ 40 h 234"/>
                <a:gd name="T62" fmla="*/ 186 w 208"/>
                <a:gd name="T63" fmla="*/ 54 h 234"/>
                <a:gd name="T64" fmla="*/ 196 w 208"/>
                <a:gd name="T65" fmla="*/ 76 h 234"/>
                <a:gd name="T66" fmla="*/ 200 w 208"/>
                <a:gd name="T67" fmla="*/ 117 h 234"/>
                <a:gd name="T68" fmla="*/ 58 w 208"/>
                <a:gd name="T69" fmla="*/ 130 h 234"/>
                <a:gd name="T70" fmla="*/ 138 w 208"/>
                <a:gd name="T71" fmla="*/ 94 h 234"/>
                <a:gd name="T72" fmla="*/ 136 w 208"/>
                <a:gd name="T73" fmla="*/ 74 h 234"/>
                <a:gd name="T74" fmla="*/ 128 w 208"/>
                <a:gd name="T75" fmla="*/ 58 h 234"/>
                <a:gd name="T76" fmla="*/ 112 w 208"/>
                <a:gd name="T77" fmla="*/ 46 h 234"/>
                <a:gd name="T78" fmla="*/ 100 w 208"/>
                <a:gd name="T79" fmla="*/ 44 h 234"/>
                <a:gd name="T80" fmla="*/ 82 w 208"/>
                <a:gd name="T81" fmla="*/ 48 h 234"/>
                <a:gd name="T82" fmla="*/ 70 w 208"/>
                <a:gd name="T83" fmla="*/ 60 h 234"/>
                <a:gd name="T84" fmla="*/ 62 w 208"/>
                <a:gd name="T85" fmla="*/ 74 h 234"/>
                <a:gd name="T86" fmla="*/ 138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2686" y="2126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2823" y="2045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3072" y="2039"/>
              <a:ext cx="208" cy="224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3322" y="1963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66 w 70"/>
                <a:gd name="T3" fmla="*/ 0 h 312"/>
                <a:gd name="T4" fmla="*/ 66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2 w 70"/>
                <a:gd name="T13" fmla="*/ 94 h 312"/>
                <a:gd name="T14" fmla="*/ 62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3406" y="2057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3645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879" y="2043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0 w 136"/>
                <a:gd name="T15" fmla="*/ 20 h 220"/>
                <a:gd name="T16" fmla="*/ 78 w 136"/>
                <a:gd name="T17" fmla="*/ 14 h 220"/>
                <a:gd name="T18" fmla="*/ 88 w 136"/>
                <a:gd name="T19" fmla="*/ 8 h 220"/>
                <a:gd name="T20" fmla="*/ 98 w 136"/>
                <a:gd name="T21" fmla="*/ 4 h 220"/>
                <a:gd name="T22" fmla="*/ 114 w 136"/>
                <a:gd name="T23" fmla="*/ 0 h 220"/>
                <a:gd name="T24" fmla="*/ 132 w 136"/>
                <a:gd name="T25" fmla="*/ 0 h 220"/>
                <a:gd name="T26" fmla="*/ 132 w 136"/>
                <a:gd name="T27" fmla="*/ 58 h 220"/>
                <a:gd name="T28" fmla="*/ 132 w 136"/>
                <a:gd name="T29" fmla="*/ 58 h 220"/>
                <a:gd name="T30" fmla="*/ 110 w 136"/>
                <a:gd name="T31" fmla="*/ 58 h 220"/>
                <a:gd name="T32" fmla="*/ 94 w 136"/>
                <a:gd name="T33" fmla="*/ 60 h 220"/>
                <a:gd name="T34" fmla="*/ 82 w 136"/>
                <a:gd name="T35" fmla="*/ 66 h 220"/>
                <a:gd name="T36" fmla="*/ 72 w 136"/>
                <a:gd name="T37" fmla="*/ 72 h 220"/>
                <a:gd name="T38" fmla="*/ 68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4018" y="2051"/>
              <a:ext cx="192" cy="229"/>
            </a:xfrm>
            <a:custGeom>
              <a:avLst/>
              <a:gdLst>
                <a:gd name="T0" fmla="*/ 60 w 192"/>
                <a:gd name="T1" fmla="*/ 156 h 230"/>
                <a:gd name="T2" fmla="*/ 66 w 192"/>
                <a:gd name="T3" fmla="*/ 172 h 230"/>
                <a:gd name="T4" fmla="*/ 74 w 192"/>
                <a:gd name="T5" fmla="*/ 182 h 230"/>
                <a:gd name="T6" fmla="*/ 88 w 192"/>
                <a:gd name="T7" fmla="*/ 186 h 230"/>
                <a:gd name="T8" fmla="*/ 98 w 192"/>
                <a:gd name="T9" fmla="*/ 186 h 230"/>
                <a:gd name="T10" fmla="*/ 112 w 192"/>
                <a:gd name="T11" fmla="*/ 184 h 230"/>
                <a:gd name="T12" fmla="*/ 122 w 192"/>
                <a:gd name="T13" fmla="*/ 178 h 230"/>
                <a:gd name="T14" fmla="*/ 130 w 192"/>
                <a:gd name="T15" fmla="*/ 160 h 230"/>
                <a:gd name="T16" fmla="*/ 130 w 192"/>
                <a:gd name="T17" fmla="*/ 154 h 230"/>
                <a:gd name="T18" fmla="*/ 116 w 192"/>
                <a:gd name="T19" fmla="*/ 142 h 230"/>
                <a:gd name="T20" fmla="*/ 60 w 192"/>
                <a:gd name="T21" fmla="*/ 126 h 230"/>
                <a:gd name="T22" fmla="*/ 44 w 192"/>
                <a:gd name="T23" fmla="*/ 120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2 h 230"/>
                <a:gd name="T74" fmla="*/ 190 w 192"/>
                <a:gd name="T75" fmla="*/ 140 h 230"/>
                <a:gd name="T76" fmla="*/ 192 w 192"/>
                <a:gd name="T77" fmla="*/ 152 h 230"/>
                <a:gd name="T78" fmla="*/ 186 w 192"/>
                <a:gd name="T79" fmla="*/ 178 h 230"/>
                <a:gd name="T80" fmla="*/ 168 w 192"/>
                <a:gd name="T81" fmla="*/ 204 h 230"/>
                <a:gd name="T82" fmla="*/ 136 w 192"/>
                <a:gd name="T83" fmla="*/ 220 h 230"/>
                <a:gd name="T84" fmla="*/ 92 w 192"/>
                <a:gd name="T85" fmla="*/ 226 h 230"/>
                <a:gd name="T86" fmla="*/ 70 w 192"/>
                <a:gd name="T87" fmla="*/ 226 h 230"/>
                <a:gd name="T88" fmla="*/ 42 w 192"/>
                <a:gd name="T89" fmla="*/ 218 h 230"/>
                <a:gd name="T90" fmla="*/ 24 w 192"/>
                <a:gd name="T91" fmla="*/ 206 h 230"/>
                <a:gd name="T92" fmla="*/ 16 w 192"/>
                <a:gd name="T93" fmla="*/ 200 h 230"/>
                <a:gd name="T94" fmla="*/ 4 w 192"/>
                <a:gd name="T95" fmla="*/ 176 h 230"/>
                <a:gd name="T96" fmla="*/ 0 w 192"/>
                <a:gd name="T97" fmla="*/ 156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4234" y="1963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72 w 68"/>
                <a:gd name="T3" fmla="*/ 0 h 312"/>
                <a:gd name="T4" fmla="*/ 72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70 w 68"/>
                <a:gd name="T13" fmla="*/ 94 h 312"/>
                <a:gd name="T14" fmla="*/ 70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4315" y="1981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0 w 158"/>
                <a:gd name="T7" fmla="*/ 286 h 286"/>
                <a:gd name="T8" fmla="*/ 110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38 w 158"/>
                <a:gd name="T61" fmla="*/ 238 h 286"/>
                <a:gd name="T62" fmla="*/ 138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 userDrawn="1"/>
          </p:nvSpPr>
          <p:spPr bwMode="auto">
            <a:xfrm>
              <a:off x="4487" y="2051"/>
              <a:ext cx="198" cy="229"/>
            </a:xfrm>
            <a:custGeom>
              <a:avLst/>
              <a:gdLst>
                <a:gd name="T0" fmla="*/ 140 w 198"/>
                <a:gd name="T1" fmla="*/ 220 h 230"/>
                <a:gd name="T2" fmla="*/ 138 w 198"/>
                <a:gd name="T3" fmla="*/ 190 h 230"/>
                <a:gd name="T4" fmla="*/ 130 w 198"/>
                <a:gd name="T5" fmla="*/ 202 h 230"/>
                <a:gd name="T6" fmla="*/ 110 w 198"/>
                <a:gd name="T7" fmla="*/ 216 h 230"/>
                <a:gd name="T8" fmla="*/ 86 w 198"/>
                <a:gd name="T9" fmla="*/ 224 h 230"/>
                <a:gd name="T10" fmla="*/ 74 w 198"/>
                <a:gd name="T11" fmla="*/ 226 h 230"/>
                <a:gd name="T12" fmla="*/ 38 w 198"/>
                <a:gd name="T13" fmla="*/ 220 h 230"/>
                <a:gd name="T14" fmla="*/ 18 w 198"/>
                <a:gd name="T15" fmla="*/ 208 h 230"/>
                <a:gd name="T16" fmla="*/ 10 w 198"/>
                <a:gd name="T17" fmla="*/ 198 h 230"/>
                <a:gd name="T18" fmla="*/ 2 w 198"/>
                <a:gd name="T19" fmla="*/ 172 h 230"/>
                <a:gd name="T20" fmla="*/ 0 w 198"/>
                <a:gd name="T21" fmla="*/ 160 h 230"/>
                <a:gd name="T22" fmla="*/ 4 w 198"/>
                <a:gd name="T23" fmla="*/ 136 h 230"/>
                <a:gd name="T24" fmla="*/ 14 w 198"/>
                <a:gd name="T25" fmla="*/ 118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4 h 230"/>
                <a:gd name="T80" fmla="*/ 194 w 198"/>
                <a:gd name="T81" fmla="*/ 192 h 230"/>
                <a:gd name="T82" fmla="*/ 140 w 198"/>
                <a:gd name="T83" fmla="*/ 220 h 230"/>
                <a:gd name="T84" fmla="*/ 62 w 198"/>
                <a:gd name="T85" fmla="*/ 152 h 230"/>
                <a:gd name="T86" fmla="*/ 70 w 198"/>
                <a:gd name="T87" fmla="*/ 174 h 230"/>
                <a:gd name="T88" fmla="*/ 80 w 198"/>
                <a:gd name="T89" fmla="*/ 180 h 230"/>
                <a:gd name="T90" fmla="*/ 94 w 198"/>
                <a:gd name="T91" fmla="*/ 184 h 230"/>
                <a:gd name="T92" fmla="*/ 102 w 198"/>
                <a:gd name="T93" fmla="*/ 182 h 230"/>
                <a:gd name="T94" fmla="*/ 116 w 198"/>
                <a:gd name="T95" fmla="*/ 176 h 230"/>
                <a:gd name="T96" fmla="*/ 120 w 198"/>
                <a:gd name="T97" fmla="*/ 172 h 230"/>
                <a:gd name="T98" fmla="*/ 130 w 198"/>
                <a:gd name="T99" fmla="*/ 148 h 230"/>
                <a:gd name="T100" fmla="*/ 132 w 198"/>
                <a:gd name="T101" fmla="*/ 118 h 230"/>
                <a:gd name="T102" fmla="*/ 118 w 198"/>
                <a:gd name="T103" fmla="*/ 116 h 230"/>
                <a:gd name="T104" fmla="*/ 92 w 198"/>
                <a:gd name="T105" fmla="*/ 120 h 230"/>
                <a:gd name="T106" fmla="*/ 74 w 198"/>
                <a:gd name="T107" fmla="*/ 130 h 230"/>
                <a:gd name="T108" fmla="*/ 64 w 198"/>
                <a:gd name="T109" fmla="*/ 144 h 230"/>
                <a:gd name="T110" fmla="*/ 62 w 198"/>
                <a:gd name="T111" fmla="*/ 152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 noEditPoints="1"/>
            </p:cNvSpPr>
            <p:nvPr userDrawn="1"/>
          </p:nvSpPr>
          <p:spPr bwMode="auto">
            <a:xfrm>
              <a:off x="4713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6 w 208"/>
                <a:gd name="T9" fmla="*/ 188 h 234"/>
                <a:gd name="T10" fmla="*/ 128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4 w 208"/>
                <a:gd name="T23" fmla="*/ 210 h 234"/>
                <a:gd name="T24" fmla="*/ 150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4921" y="1981"/>
              <a:ext cx="157" cy="286"/>
            </a:xfrm>
            <a:custGeom>
              <a:avLst/>
              <a:gdLst>
                <a:gd name="T0" fmla="*/ 152 w 158"/>
                <a:gd name="T1" fmla="*/ 280 h 286"/>
                <a:gd name="T2" fmla="*/ 152 w 158"/>
                <a:gd name="T3" fmla="*/ 280 h 286"/>
                <a:gd name="T4" fmla="*/ 124 w 158"/>
                <a:gd name="T5" fmla="*/ 284 h 286"/>
                <a:gd name="T6" fmla="*/ 102 w 158"/>
                <a:gd name="T7" fmla="*/ 286 h 286"/>
                <a:gd name="T8" fmla="*/ 102 w 158"/>
                <a:gd name="T9" fmla="*/ 286 h 286"/>
                <a:gd name="T10" fmla="*/ 82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2 w 158"/>
                <a:gd name="T35" fmla="*/ 0 h 286"/>
                <a:gd name="T36" fmla="*/ 102 w 158"/>
                <a:gd name="T37" fmla="*/ 66 h 286"/>
                <a:gd name="T38" fmla="*/ 154 w 158"/>
                <a:gd name="T39" fmla="*/ 66 h 286"/>
                <a:gd name="T40" fmla="*/ 154 w 158"/>
                <a:gd name="T41" fmla="*/ 108 h 286"/>
                <a:gd name="T42" fmla="*/ 102 w 158"/>
                <a:gd name="T43" fmla="*/ 108 h 286"/>
                <a:gd name="T44" fmla="*/ 102 w 158"/>
                <a:gd name="T45" fmla="*/ 206 h 286"/>
                <a:gd name="T46" fmla="*/ 102 w 158"/>
                <a:gd name="T47" fmla="*/ 206 h 286"/>
                <a:gd name="T48" fmla="*/ 102 w 158"/>
                <a:gd name="T49" fmla="*/ 220 h 286"/>
                <a:gd name="T50" fmla="*/ 104 w 158"/>
                <a:gd name="T51" fmla="*/ 226 h 286"/>
                <a:gd name="T52" fmla="*/ 106 w 158"/>
                <a:gd name="T53" fmla="*/ 230 h 286"/>
                <a:gd name="T54" fmla="*/ 108 w 158"/>
                <a:gd name="T55" fmla="*/ 234 h 286"/>
                <a:gd name="T56" fmla="*/ 114 w 158"/>
                <a:gd name="T57" fmla="*/ 236 h 286"/>
                <a:gd name="T58" fmla="*/ 120 w 158"/>
                <a:gd name="T59" fmla="*/ 238 h 286"/>
                <a:gd name="T60" fmla="*/ 130 w 158"/>
                <a:gd name="T61" fmla="*/ 238 h 286"/>
                <a:gd name="T62" fmla="*/ 130 w 158"/>
                <a:gd name="T63" fmla="*/ 238 h 286"/>
                <a:gd name="T64" fmla="*/ 152 w 158"/>
                <a:gd name="T65" fmla="*/ 238 h 286"/>
                <a:gd name="T66" fmla="*/ 152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 userDrawn="1"/>
          </p:nvSpPr>
          <p:spPr bwMode="auto">
            <a:xfrm>
              <a:off x="5108" y="221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 userDrawn="1"/>
          </p:nvSpPr>
          <p:spPr bwMode="auto">
            <a:xfrm>
              <a:off x="5196" y="1963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 userDrawn="1"/>
          </p:nvSpPr>
          <p:spPr bwMode="auto">
            <a:xfrm>
              <a:off x="5449" y="2049"/>
              <a:ext cx="208" cy="233"/>
            </a:xfrm>
            <a:custGeom>
              <a:avLst/>
              <a:gdLst>
                <a:gd name="T0" fmla="*/ 60 w 208"/>
                <a:gd name="T1" fmla="*/ 130 h 234"/>
                <a:gd name="T2" fmla="*/ 62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4 w 208"/>
                <a:gd name="T9" fmla="*/ 188 h 234"/>
                <a:gd name="T10" fmla="*/ 128 w 208"/>
                <a:gd name="T11" fmla="*/ 182 h 234"/>
                <a:gd name="T12" fmla="*/ 136 w 208"/>
                <a:gd name="T13" fmla="*/ 172 h 234"/>
                <a:gd name="T14" fmla="*/ 142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0 w 208"/>
                <a:gd name="T21" fmla="*/ 204 h 234"/>
                <a:gd name="T22" fmla="*/ 174 w 208"/>
                <a:gd name="T23" fmla="*/ 210 h 234"/>
                <a:gd name="T24" fmla="*/ 148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6 w 208"/>
                <a:gd name="T31" fmla="*/ 222 h 234"/>
                <a:gd name="T32" fmla="*/ 36 w 208"/>
                <a:gd name="T33" fmla="*/ 212 h 234"/>
                <a:gd name="T34" fmla="*/ 28 w 208"/>
                <a:gd name="T35" fmla="*/ 204 h 234"/>
                <a:gd name="T36" fmla="*/ 14 w 208"/>
                <a:gd name="T37" fmla="*/ 186 h 234"/>
                <a:gd name="T38" fmla="*/ 0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0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A90B93AE-E6D4-1046-A332-AA492F8B050E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7457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F3A3D60-257E-0647-AE3F-4A10C72FE4B9}" type="slidenum">
              <a:rPr lang="de-DE" sz="800" smtClean="0"/>
              <a:pPr algn="r" eaLnBrk="1" hangingPunct="1">
                <a:defRPr/>
              </a:pPr>
              <a:t>‹Nr.›</a:t>
            </a:fld>
            <a:endParaRPr lang="de-DE" sz="800" smtClean="0"/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8383E27D-031F-454B-AEDA-F7E8BBA9BA6D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>
            <a:solidFill>
              <a:srgbClr val="89A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4321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Body text</a:t>
            </a:r>
          </a:p>
          <a:p>
            <a:pPr lvl="1"/>
            <a:r>
              <a:rPr lang="de-DE"/>
              <a:t>First level</a:t>
            </a:r>
          </a:p>
          <a:p>
            <a:pPr lvl="2"/>
            <a:r>
              <a:rPr lang="de-DE"/>
              <a:t>Second level</a:t>
            </a:r>
          </a:p>
          <a:p>
            <a:pPr lvl="3"/>
            <a:r>
              <a:rPr lang="de-DE"/>
              <a:t>Third level</a:t>
            </a:r>
          </a:p>
          <a:p>
            <a:pPr lvl="4"/>
            <a:r>
              <a:rPr lang="de-DE"/>
              <a:t>Forth level</a:t>
            </a:r>
          </a:p>
          <a:p>
            <a:pPr lvl="4"/>
            <a:r>
              <a:rPr lang="de-DE"/>
              <a:t>Fifth level</a:t>
            </a:r>
          </a:p>
          <a:p>
            <a:pPr lvl="4"/>
            <a:r>
              <a:rPr lang="de-DE"/>
              <a:t>Sixth level</a:t>
            </a:r>
          </a:p>
          <a:p>
            <a:pPr lvl="4"/>
            <a:r>
              <a:rPr lang="de-DE"/>
              <a:t>Seventh level</a:t>
            </a:r>
          </a:p>
          <a:p>
            <a:pPr lvl="4"/>
            <a:r>
              <a:rPr lang="de-DE"/>
              <a:t>Eigth level</a:t>
            </a:r>
          </a:p>
          <a:p>
            <a:pPr lvl="4"/>
            <a:endParaRPr lang="de-DE"/>
          </a:p>
        </p:txBody>
      </p:sp>
      <p:pic>
        <p:nvPicPr>
          <p:cNvPr id="1028" name="Grafik 37" descr="Goethe-Logo 080508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783" y="2333625"/>
            <a:ext cx="7772400" cy="2160579"/>
          </a:xfrm>
          <a:noFill/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Sitzung 10: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Mikro-Texte </a:t>
            </a:r>
            <a:r>
              <a:rPr lang="de-DE" dirty="0" smtClean="0">
                <a:latin typeface="Arial" charset="0"/>
                <a:cs typeface="Arial" charset="0"/>
                <a:sym typeface="Wingdings"/>
              </a:rPr>
              <a:t> Makro-Text</a:t>
            </a:r>
            <a:br>
              <a:rPr lang="de-DE" dirty="0" smtClean="0">
                <a:latin typeface="Arial" charset="0"/>
                <a:cs typeface="Arial" charset="0"/>
                <a:sym typeface="Wingdings"/>
              </a:rPr>
            </a:br>
            <a:r>
              <a:rPr lang="de-DE" dirty="0" smtClean="0">
                <a:latin typeface="Arial" charset="0"/>
                <a:cs typeface="Arial" charset="0"/>
                <a:sym typeface="Wingdings"/>
              </a:rPr>
              <a:t/>
            </a:r>
            <a:br>
              <a:rPr lang="de-DE" dirty="0" smtClean="0">
                <a:latin typeface="Arial" charset="0"/>
                <a:cs typeface="Arial" charset="0"/>
                <a:sym typeface="Wingdings"/>
              </a:rPr>
            </a:br>
            <a:r>
              <a:rPr lang="de-DE" dirty="0" smtClean="0">
                <a:latin typeface="Arial" charset="0"/>
                <a:cs typeface="Arial" charset="0"/>
                <a:sym typeface="Wingdings"/>
              </a:rPr>
              <a:t>Essay – was &amp; wie?</a:t>
            </a: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782372"/>
            <a:ext cx="6400800" cy="856428"/>
          </a:xfrm>
        </p:spPr>
        <p:txBody>
          <a:bodyPr/>
          <a:lstStyle/>
          <a:p>
            <a:pPr eaLnBrk="1" hangingPunct="1"/>
            <a:r>
              <a:rPr lang="de-DE" dirty="0">
                <a:latin typeface="Arial" charset="0"/>
                <a:cs typeface="Arial" charset="0"/>
              </a:rPr>
              <a:t>Seminartitel</a:t>
            </a:r>
          </a:p>
          <a:p>
            <a:pPr eaLnBrk="1" hangingPunct="1">
              <a:spcAft>
                <a:spcPts val="300"/>
              </a:spcAft>
            </a:pPr>
            <a:endParaRPr lang="de-DE" sz="1600" dirty="0" smtClean="0">
              <a:latin typeface="Arial" charset="0"/>
              <a:cs typeface="Arial" charset="0"/>
            </a:endParaRPr>
          </a:p>
          <a:p>
            <a:pPr eaLnBrk="1" hangingPunct="1">
              <a:spcAft>
                <a:spcPts val="300"/>
              </a:spcAft>
            </a:pPr>
            <a:endParaRPr lang="de-DE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sz="1200" dirty="0">
                <a:latin typeface="Arial" charset="0"/>
                <a:cs typeface="Arial" charset="0"/>
              </a:rPr>
              <a:t>Name Tutor*in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3392424"/>
            <a:ext cx="8280400" cy="1503415"/>
          </a:xfrm>
        </p:spPr>
        <p:txBody>
          <a:bodyPr/>
          <a:lstStyle/>
          <a:p>
            <a:pPr algn="ctr"/>
            <a:r>
              <a:rPr lang="de-DE" sz="4500" dirty="0" smtClean="0"/>
              <a:t>ANHANG</a:t>
            </a:r>
            <a:endParaRPr lang="de-DE" sz="4500" dirty="0"/>
          </a:p>
        </p:txBody>
      </p:sp>
    </p:spTree>
    <p:extLst>
      <p:ext uri="{BB962C8B-B14F-4D97-AF65-F5344CB8AC3E}">
        <p14:creationId xmlns:p14="http://schemas.microsoft.com/office/powerpoint/2010/main" val="408479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2600" dirty="0" smtClean="0"/>
              <a:t>Zur Erinnerung:</a:t>
            </a:r>
          </a:p>
          <a:p>
            <a:pPr algn="ctr"/>
            <a:endParaRPr lang="de-DE" sz="2600" dirty="0"/>
          </a:p>
          <a:p>
            <a:pPr marL="0" indent="0" algn="ctr"/>
            <a:endParaRPr lang="de-DE" sz="2600" b="0" dirty="0" smtClean="0"/>
          </a:p>
          <a:p>
            <a:pPr algn="ctr">
              <a:buFont typeface="Arial"/>
              <a:buChar char="•"/>
            </a:pPr>
            <a:r>
              <a:rPr lang="de-DE" sz="2600" b="0" dirty="0" smtClean="0"/>
              <a:t>Abgabe über OLAT bis </a:t>
            </a:r>
            <a:r>
              <a:rPr lang="de-DE" sz="2600" i="1" u="sng" dirty="0" smtClean="0">
                <a:solidFill>
                  <a:srgbClr val="FF0000"/>
                </a:solidFill>
              </a:rPr>
              <a:t>Datum (Uhrzeit)</a:t>
            </a:r>
          </a:p>
          <a:p>
            <a:pPr algn="ctr">
              <a:buFont typeface="Arial"/>
              <a:buChar char="•"/>
            </a:pPr>
            <a:endParaRPr lang="de-DE" sz="2600" dirty="0" smtClean="0">
              <a:solidFill>
                <a:srgbClr val="FF0000"/>
              </a:solidFill>
            </a:endParaRPr>
          </a:p>
          <a:p>
            <a:pPr marL="0" indent="0" algn="ctr"/>
            <a:r>
              <a:rPr lang="de-DE" sz="2600" b="0" dirty="0" smtClean="0">
                <a:sym typeface="Wingdings"/>
              </a:rPr>
              <a:t> Hochladen als </a:t>
            </a:r>
            <a:r>
              <a:rPr lang="de-DE" sz="2600" i="1" dirty="0" err="1" smtClean="0">
                <a:solidFill>
                  <a:srgbClr val="FF0000"/>
                </a:solidFill>
                <a:sym typeface="Wingdings"/>
              </a:rPr>
              <a:t>Dateibenennung.format</a:t>
            </a:r>
            <a:endParaRPr lang="de-DE" sz="2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7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48313"/>
              </p:ext>
            </p:extLst>
          </p:nvPr>
        </p:nvGraphicFramePr>
        <p:xfrm>
          <a:off x="215900" y="1168400"/>
          <a:ext cx="8724900" cy="2540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24900"/>
              </a:tblGrid>
              <a:tr h="635199"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de-DE" sz="2400" noProof="0" dirty="0" smtClean="0"/>
                        <a:t>Inhaltliche Wiederholung / Vertiefung</a:t>
                      </a: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>
                          <a:solidFill>
                            <a:schemeClr val="tx1"/>
                          </a:solidFill>
                        </a:rPr>
                        <a:t>2. Mikro-Texte</a:t>
                      </a:r>
                      <a:r>
                        <a:rPr lang="de-DE" sz="24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400" baseline="0" noProof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 Makro-Text</a:t>
                      </a:r>
                      <a:endParaRPr lang="de-DE" sz="2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>
                          <a:solidFill>
                            <a:schemeClr val="tx1"/>
                          </a:solidFill>
                        </a:rPr>
                        <a:t>3.  Textsorte Essay</a:t>
                      </a: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>
                          <a:solidFill>
                            <a:schemeClr val="tx1"/>
                          </a:solidFill>
                        </a:rPr>
                        <a:t>4. Was</a:t>
                      </a:r>
                      <a:r>
                        <a:rPr lang="de-DE" sz="2400" baseline="0" noProof="0" dirty="0" smtClean="0">
                          <a:solidFill>
                            <a:schemeClr val="tx1"/>
                          </a:solidFill>
                        </a:rPr>
                        <a:t> passiert konkret in Schreibaufgabe 3?</a:t>
                      </a:r>
                      <a:endParaRPr lang="de-DE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Mikro-Texte </a:t>
            </a:r>
            <a:r>
              <a:rPr lang="de-DE" dirty="0" smtClean="0">
                <a:sym typeface="Wingdings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Makro-</a:t>
            </a:r>
            <a:r>
              <a:rPr lang="de-DE" dirty="0" smtClean="0"/>
              <a:t>Text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Mikro-Texte sind...</a:t>
            </a:r>
            <a:br>
              <a:rPr lang="de-DE" dirty="0" smtClean="0"/>
            </a:br>
            <a:endParaRPr lang="de-DE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Notizen am Text (Annotation, Randbemerkungen...) </a:t>
            </a:r>
            <a:r>
              <a:rPr lang="de-DE" b="0" dirty="0" smtClean="0">
                <a:sym typeface="Wingdings"/>
              </a:rPr>
              <a:t> (</a:t>
            </a:r>
            <a:r>
              <a:rPr lang="de-DE" b="0" i="1" dirty="0" smtClean="0">
                <a:sym typeface="Wingdings"/>
              </a:rPr>
              <a:t>Sitzung 2</a:t>
            </a:r>
            <a:r>
              <a:rPr lang="de-DE" b="0" dirty="0" smtClean="0">
                <a:sym typeface="Wingdings"/>
              </a:rPr>
              <a:t>)</a:t>
            </a:r>
          </a:p>
          <a:p>
            <a:pPr>
              <a:buFont typeface="Arial"/>
              <a:buChar char="•"/>
            </a:pPr>
            <a:endParaRPr lang="de-DE" b="0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b="0" dirty="0" smtClean="0">
                <a:sym typeface="Wingdings"/>
              </a:rPr>
              <a:t>Persönliche, Schreiber*in-zentrierte Notizen (bspw. akademisches Journal) </a:t>
            </a:r>
            <a:br>
              <a:rPr lang="de-DE" b="0" dirty="0" smtClean="0">
                <a:sym typeface="Wingdings"/>
              </a:rPr>
            </a:br>
            <a:r>
              <a:rPr lang="de-DE" b="0" dirty="0">
                <a:sym typeface="Wingdings"/>
              </a:rPr>
              <a:t>(</a:t>
            </a:r>
            <a:r>
              <a:rPr lang="de-DE" b="0" i="1" dirty="0" smtClean="0">
                <a:sym typeface="Wingdings"/>
              </a:rPr>
              <a:t>Sitzung 4</a:t>
            </a:r>
            <a:r>
              <a:rPr lang="de-DE" b="0" dirty="0">
                <a:sym typeface="Wingdings"/>
              </a:rPr>
              <a:t>)</a:t>
            </a:r>
            <a:r>
              <a:rPr lang="de-DE" b="0" dirty="0" smtClean="0">
                <a:sym typeface="Wingdings"/>
              </a:rPr>
              <a:t/>
            </a:r>
            <a:br>
              <a:rPr lang="de-DE" b="0" dirty="0" smtClean="0">
                <a:sym typeface="Wingdings"/>
              </a:rPr>
            </a:br>
            <a:endParaRPr lang="de-DE" b="0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b="0" dirty="0" smtClean="0">
                <a:sym typeface="Wingdings"/>
              </a:rPr>
              <a:t>Zusammenfassungen (bspw. SQ3R) </a:t>
            </a:r>
            <a:r>
              <a:rPr lang="de-DE" b="0" dirty="0">
                <a:sym typeface="Wingdings"/>
              </a:rPr>
              <a:t>(</a:t>
            </a:r>
            <a:r>
              <a:rPr lang="de-DE" b="0" i="1" dirty="0" smtClean="0">
                <a:sym typeface="Wingdings"/>
              </a:rPr>
              <a:t>Sitzung 4</a:t>
            </a:r>
            <a:r>
              <a:rPr lang="de-DE" b="0" dirty="0" smtClean="0">
                <a:sym typeface="Wingdings"/>
              </a:rPr>
              <a:t>)</a:t>
            </a:r>
          </a:p>
          <a:p>
            <a:pPr>
              <a:buFont typeface="Arial"/>
              <a:buChar char="•"/>
            </a:pPr>
            <a:endParaRPr lang="de-DE" b="0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b="0" dirty="0" smtClean="0">
                <a:sym typeface="Wingdings"/>
              </a:rPr>
              <a:t>Exzerpte (Zusammenfassungen – direkte &amp; indirekte Zitate) (</a:t>
            </a:r>
            <a:r>
              <a:rPr lang="de-DE" b="0" i="1" dirty="0" smtClean="0">
                <a:sym typeface="Wingdings"/>
              </a:rPr>
              <a:t>Sitzung 5</a:t>
            </a:r>
            <a:r>
              <a:rPr lang="de-DE" b="0" dirty="0">
                <a:sym typeface="Wingdings"/>
              </a:rPr>
              <a:t>)</a:t>
            </a:r>
            <a:r>
              <a:rPr lang="de-DE" b="0" dirty="0" smtClean="0">
                <a:sym typeface="Wingdings"/>
              </a:rPr>
              <a:t/>
            </a:r>
            <a:br>
              <a:rPr lang="de-DE" b="0" dirty="0" smtClean="0">
                <a:sym typeface="Wingdings"/>
              </a:rPr>
            </a:br>
            <a:endParaRPr lang="de-DE" b="0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b="0" dirty="0" err="1" smtClean="0">
                <a:sym typeface="Wingdings"/>
              </a:rPr>
              <a:t>Mind</a:t>
            </a:r>
            <a:r>
              <a:rPr lang="de-DE" b="0" dirty="0" smtClean="0">
                <a:sym typeface="Wingdings"/>
              </a:rPr>
              <a:t>- und </a:t>
            </a:r>
            <a:r>
              <a:rPr lang="de-DE" b="0" dirty="0" err="1" smtClean="0">
                <a:sym typeface="Wingdings"/>
              </a:rPr>
              <a:t>Concept-Maps</a:t>
            </a:r>
            <a:r>
              <a:rPr lang="de-DE" b="0" dirty="0" smtClean="0">
                <a:sym typeface="Wingdings"/>
              </a:rPr>
              <a:t> </a:t>
            </a:r>
            <a:r>
              <a:rPr lang="de-DE" b="0" dirty="0">
                <a:sym typeface="Wingdings"/>
              </a:rPr>
              <a:t> </a:t>
            </a:r>
            <a:r>
              <a:rPr lang="de-DE" b="0" dirty="0" smtClean="0">
                <a:sym typeface="Wingdings"/>
              </a:rPr>
              <a:t>(</a:t>
            </a:r>
            <a:r>
              <a:rPr lang="de-DE" b="0" i="1" dirty="0" smtClean="0">
                <a:sym typeface="Wingdings"/>
              </a:rPr>
              <a:t>Sitzung 7</a:t>
            </a:r>
            <a:r>
              <a:rPr lang="de-DE" b="0" dirty="0" smtClean="0">
                <a:sym typeface="Wingdings"/>
              </a:rPr>
              <a:t>)</a:t>
            </a:r>
          </a:p>
          <a:p>
            <a:pPr>
              <a:buFont typeface="Arial"/>
              <a:buChar char="•"/>
            </a:pPr>
            <a:endParaRPr lang="de-DE" b="0" dirty="0">
              <a:sym typeface="Wingdings"/>
            </a:endParaRPr>
          </a:p>
          <a:p>
            <a:pPr>
              <a:buFont typeface="Arial"/>
              <a:buChar char="•"/>
            </a:pPr>
            <a:endParaRPr lang="de-DE" b="0" dirty="0" smtClean="0">
              <a:sym typeface="Wingdings"/>
            </a:endParaRPr>
          </a:p>
          <a:p>
            <a:pPr marL="0" indent="0" algn="ctr"/>
            <a:r>
              <a:rPr lang="de-DE" dirty="0" smtClean="0">
                <a:sym typeface="Wingdings"/>
              </a:rPr>
              <a:t>Vorherige Arbeit erleichtert größere Texte immens. „Bausteine“ sind vorgefertigt!</a:t>
            </a:r>
          </a:p>
          <a:p>
            <a:pPr>
              <a:buFont typeface="Arial"/>
              <a:buChar char="•"/>
            </a:pPr>
            <a:endParaRPr lang="de-DE" b="0" dirty="0">
              <a:sym typeface="Wingdings"/>
            </a:endParaRPr>
          </a:p>
          <a:p>
            <a:pPr>
              <a:buFont typeface="Arial"/>
              <a:buChar char="•"/>
            </a:pP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409632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Textsorte Essay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b="0" dirty="0"/>
              <a:t>Ausgangspunkt ist häufig ein Denkanstoß, eine </a:t>
            </a:r>
            <a:r>
              <a:rPr lang="de-DE" b="0" dirty="0" smtClean="0"/>
              <a:t>strittige </a:t>
            </a:r>
            <a:r>
              <a:rPr lang="de-DE" b="0" dirty="0"/>
              <a:t>Frage oder eine gewagte </a:t>
            </a:r>
            <a:r>
              <a:rPr lang="de-DE" b="0" dirty="0" smtClean="0"/>
              <a:t>These</a:t>
            </a:r>
          </a:p>
          <a:p>
            <a:pPr>
              <a:buFont typeface="Arial"/>
              <a:buChar char="•"/>
            </a:pPr>
            <a:endParaRPr lang="de-DE" b="0" dirty="0"/>
          </a:p>
          <a:p>
            <a:pPr>
              <a:buFont typeface="Arial"/>
              <a:buChar char="•"/>
            </a:pPr>
            <a:r>
              <a:rPr lang="de-DE" b="0" dirty="0" smtClean="0"/>
              <a:t>Ein Thema </a:t>
            </a:r>
            <a:r>
              <a:rPr lang="de-DE" b="0" dirty="0"/>
              <a:t>dient als Anlass für </a:t>
            </a:r>
            <a:r>
              <a:rPr lang="de-DE" b="0" dirty="0" smtClean="0"/>
              <a:t>eine kritische </a:t>
            </a:r>
            <a:r>
              <a:rPr lang="de-DE" b="0" dirty="0"/>
              <a:t>und selbstreflexive Problematisierung </a:t>
            </a:r>
            <a:r>
              <a:rPr lang="de-DE" b="0" dirty="0" smtClean="0"/>
              <a:t>von Grundannahmen</a:t>
            </a:r>
          </a:p>
          <a:p>
            <a:pPr>
              <a:buFont typeface="Arial"/>
              <a:buChar char="•"/>
            </a:pPr>
            <a:endParaRPr lang="de-DE" b="0" dirty="0"/>
          </a:p>
          <a:p>
            <a:pPr>
              <a:buFont typeface="Arial"/>
              <a:buChar char="•"/>
            </a:pPr>
            <a:r>
              <a:rPr lang="de-DE" b="0" dirty="0" smtClean="0"/>
              <a:t>Oft wird wenig Forschungsliteratur oder weniger Material mit einbezogen (im Vergleich zu Hausarbeiten).</a:t>
            </a:r>
          </a:p>
          <a:p>
            <a:pPr>
              <a:buFont typeface="Arial"/>
              <a:buChar char="•"/>
            </a:pPr>
            <a:endParaRPr lang="de-DE" b="0" dirty="0"/>
          </a:p>
          <a:p>
            <a:pPr>
              <a:buFont typeface="Arial"/>
              <a:buChar char="•"/>
            </a:pPr>
            <a:r>
              <a:rPr lang="de-DE" b="0" dirty="0" smtClean="0"/>
              <a:t>Je nach Vorgabe auch „experimenteller“ Charakter</a:t>
            </a:r>
            <a:endParaRPr lang="de-DE" b="0" dirty="0"/>
          </a:p>
          <a:p>
            <a:pPr>
              <a:buFont typeface="Arial"/>
              <a:buChar char="•"/>
            </a:pPr>
            <a:endParaRPr lang="de-DE" b="0" dirty="0" smtClean="0"/>
          </a:p>
          <a:p>
            <a:pPr>
              <a:buFont typeface="Arial"/>
              <a:buChar char="•"/>
            </a:pPr>
            <a:endParaRPr lang="de-DE" b="0" dirty="0"/>
          </a:p>
          <a:p>
            <a:pPr>
              <a:buFont typeface="Arial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Achtung</a:t>
            </a:r>
            <a:r>
              <a:rPr lang="de-DE" dirty="0" smtClean="0"/>
              <a:t>: Was unter einem Essay verstanden wird, ist je Fach &amp; Lehrende*</a:t>
            </a:r>
            <a:r>
              <a:rPr lang="de-DE" dirty="0" err="1" smtClean="0"/>
              <a:t>r</a:t>
            </a:r>
            <a:r>
              <a:rPr lang="de-DE" dirty="0" smtClean="0"/>
              <a:t> unterschiedlich!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524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Textsorte Essay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In einem Essay entwickeln Sie entlang einer Frage- oder Problemstellung argumentativ einen eigenen Standpunkt. 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Dabei </a:t>
            </a:r>
            <a:r>
              <a:rPr lang="de-DE" dirty="0"/>
              <a:t>betrachten sie den Gegenstand Ihres Essays (ein Konzept, Begriff oder Problem, eine Debatte oder Methode etc.) aus mehreren Blickwinkeln und entwickeln abwägend-begründend ihr eigenes Urteil. 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Sie </a:t>
            </a:r>
            <a:r>
              <a:rPr lang="de-DE" dirty="0"/>
              <a:t>stellen nicht nur Wissen und Informationen dar, sondern vergleichen und verknüpfen unter einem Bezugsgesichtspunkt verschiedene Positionen. 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Um </a:t>
            </a:r>
            <a:r>
              <a:rPr lang="de-DE" dirty="0"/>
              <a:t>die Positionen darzustellen, zitieren Sie direkt und/oder indirekt. Essays haben eine kurze Einleitung und einen kurzen Schluss</a:t>
            </a:r>
            <a:r>
              <a:rPr lang="de-DE" dirty="0" smtClean="0"/>
              <a:t>.</a:t>
            </a:r>
          </a:p>
          <a:p>
            <a:pPr lvl="1"/>
            <a:endParaRPr lang="de-DE" dirty="0"/>
          </a:p>
          <a:p>
            <a:pPr marL="180975" lvl="1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Vgl. Handreichung zu Schreibaufgaben &amp; Portfolio auf OLAT!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19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Was passiert in SA3?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Aufgabenstellungen...</a:t>
            </a:r>
          </a:p>
          <a:p>
            <a:pPr>
              <a:buFont typeface="Arial"/>
              <a:buChar char="•"/>
            </a:pPr>
            <a:r>
              <a:rPr lang="de-DE" b="0" dirty="0"/>
              <a:t>Geben grob vor, wie die Aufgabe beantwortet werden </a:t>
            </a:r>
            <a:r>
              <a:rPr lang="de-DE" b="0" dirty="0" smtClean="0"/>
              <a:t>soll</a:t>
            </a:r>
            <a:br>
              <a:rPr lang="de-DE" b="0" dirty="0" smtClean="0"/>
            </a:br>
            <a:endParaRPr lang="de-DE" b="0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Enthalten in ihrer Formulierung oft </a:t>
            </a:r>
            <a:r>
              <a:rPr lang="de-DE" b="0" i="1" dirty="0" smtClean="0"/>
              <a:t>inhaltliche &amp; strukturelle </a:t>
            </a:r>
            <a:r>
              <a:rPr lang="de-DE" b="0" dirty="0" smtClean="0"/>
              <a:t>Anweisungen</a:t>
            </a:r>
            <a:br>
              <a:rPr lang="de-DE" b="0" dirty="0" smtClean="0"/>
            </a:br>
            <a:r>
              <a:rPr lang="de-DE" b="0" dirty="0" smtClean="0">
                <a:sym typeface="Wingdings"/>
              </a:rPr>
              <a:t> Was &amp; Wie</a:t>
            </a:r>
            <a:br>
              <a:rPr lang="de-DE" b="0" dirty="0" smtClean="0">
                <a:sym typeface="Wingdings"/>
              </a:rPr>
            </a:br>
            <a:endParaRPr lang="de-DE" b="0" dirty="0" smtClean="0"/>
          </a:p>
          <a:p>
            <a:pPr>
              <a:buFont typeface="Arial"/>
              <a:buChar char="•"/>
            </a:pPr>
            <a:r>
              <a:rPr lang="de-DE" b="0" i="1" u="sng" dirty="0" smtClean="0"/>
              <a:t>Inhaltlich</a:t>
            </a:r>
            <a:r>
              <a:rPr lang="de-DE" b="0" dirty="0" smtClean="0"/>
              <a:t>: Welche Frage soll beantwortet werden &amp; welche Autor*innen / Theorien / Daten werden verwendet?</a:t>
            </a:r>
            <a:br>
              <a:rPr lang="de-DE" b="0" dirty="0" smtClean="0"/>
            </a:br>
            <a:endParaRPr lang="de-DE" b="0" dirty="0" smtClean="0"/>
          </a:p>
          <a:p>
            <a:pPr>
              <a:buFont typeface="Arial"/>
              <a:buChar char="•"/>
            </a:pPr>
            <a:r>
              <a:rPr lang="de-DE" b="0" i="1" u="sng" dirty="0" smtClean="0"/>
              <a:t>Strukturell</a:t>
            </a:r>
            <a:r>
              <a:rPr lang="de-DE" b="0" dirty="0" smtClean="0"/>
              <a:t>: Wie soll dabei vorgegangen werden?</a:t>
            </a:r>
            <a:br>
              <a:rPr lang="de-DE" b="0" dirty="0" smtClean="0"/>
            </a:br>
            <a:r>
              <a:rPr lang="de-DE" b="0" dirty="0" smtClean="0">
                <a:sym typeface="Wingdings"/>
              </a:rPr>
              <a:t> Zusammenfassung oder Diskussion?</a:t>
            </a:r>
            <a:br>
              <a:rPr lang="de-DE" b="0" dirty="0" smtClean="0">
                <a:sym typeface="Wingdings"/>
              </a:rPr>
            </a:br>
            <a:r>
              <a:rPr lang="de-DE" b="0" dirty="0" smtClean="0">
                <a:sym typeface="Wingdings"/>
              </a:rPr>
              <a:t> Überblick oder Ausführlichkeit?</a:t>
            </a:r>
            <a:br>
              <a:rPr lang="de-DE" b="0" dirty="0" smtClean="0">
                <a:sym typeface="Wingdings"/>
              </a:rPr>
            </a:br>
            <a:r>
              <a:rPr lang="de-DE" b="0" dirty="0" smtClean="0">
                <a:sym typeface="Wingdings"/>
              </a:rPr>
              <a:t>....</a:t>
            </a:r>
            <a:endParaRPr lang="de-DE" b="0" dirty="0" smtClean="0"/>
          </a:p>
          <a:p>
            <a:pPr marL="0" indent="0"/>
            <a:endParaRPr lang="de-DE" b="0" dirty="0" smtClean="0"/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Für eigene, selbständige Schreibprojekte ist die </a:t>
            </a:r>
            <a:r>
              <a:rPr lang="de-DE" b="0" i="1" u="sng" dirty="0" smtClean="0"/>
              <a:t>Fragestellung</a:t>
            </a:r>
            <a:r>
              <a:rPr lang="de-DE" b="0" dirty="0" smtClean="0"/>
              <a:t> die </a:t>
            </a:r>
            <a:r>
              <a:rPr lang="de-DE" b="0" i="1" dirty="0" smtClean="0"/>
              <a:t>Aufgabenstellung</a:t>
            </a:r>
            <a:r>
              <a:rPr lang="de-DE" b="0" dirty="0" smtClean="0"/>
              <a:t>!</a:t>
            </a:r>
            <a:br>
              <a:rPr lang="de-DE" b="0" dirty="0" smtClean="0"/>
            </a:br>
            <a:r>
              <a:rPr lang="de-DE" b="0" dirty="0" smtClean="0">
                <a:sym typeface="Wingdings"/>
              </a:rPr>
              <a:t> Wichtigkeit </a:t>
            </a:r>
            <a:r>
              <a:rPr lang="de-DE" b="0" i="1" dirty="0" smtClean="0">
                <a:sym typeface="Wingdings"/>
              </a:rPr>
              <a:t>guter</a:t>
            </a:r>
            <a:r>
              <a:rPr lang="de-DE" b="0" dirty="0" smtClean="0">
                <a:sym typeface="Wingdings"/>
              </a:rPr>
              <a:t> wissenschaftlicher Fragestellungen! (vgl. Sitzung 13)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243007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/>
              <a:t>Was passiert in SA3?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2000" b="0" dirty="0" smtClean="0"/>
              <a:t>Vergleichen Sie überblicksartig, wie Collins und </a:t>
            </a:r>
            <a:r>
              <a:rPr lang="de-DE" sz="2000" b="0" dirty="0" err="1" smtClean="0"/>
              <a:t>Sutterlüty</a:t>
            </a:r>
            <a:r>
              <a:rPr lang="de-DE" sz="2000" b="0" dirty="0" smtClean="0"/>
              <a:t> Gewaltphänomene beobachten und erklären. Wägen Sie dabei abschließend ab, welche Position Sie für angemessener halten.</a:t>
            </a:r>
          </a:p>
          <a:p>
            <a:pPr algn="ctr"/>
            <a:endParaRPr lang="de-DE" sz="2000" b="0" dirty="0"/>
          </a:p>
          <a:p>
            <a:r>
              <a:rPr lang="de-DE" sz="1800" b="0" i="1" u="sng" dirty="0" smtClean="0"/>
              <a:t>Vergleichen</a:t>
            </a:r>
            <a:r>
              <a:rPr lang="de-DE" sz="1800" b="0" dirty="0" smtClean="0"/>
              <a:t> Sie...</a:t>
            </a:r>
          </a:p>
          <a:p>
            <a:pPr>
              <a:buFont typeface="Arial"/>
              <a:buChar char="•"/>
            </a:pPr>
            <a:r>
              <a:rPr lang="de-DE" sz="1800" b="0" dirty="0"/>
              <a:t>Erfassen und Gegenüberstellen von </a:t>
            </a:r>
            <a:r>
              <a:rPr lang="de-DE" sz="1800" b="0" i="1" dirty="0"/>
              <a:t>Gemeinsamkeiten</a:t>
            </a:r>
            <a:r>
              <a:rPr lang="de-DE" sz="1800" b="0" dirty="0"/>
              <a:t> und </a:t>
            </a:r>
            <a:r>
              <a:rPr lang="de-DE" sz="1800" b="0" i="1" dirty="0"/>
              <a:t>Unterschieden</a:t>
            </a:r>
            <a:r>
              <a:rPr lang="de-DE" sz="1800" b="0" dirty="0"/>
              <a:t> nach </a:t>
            </a:r>
            <a:r>
              <a:rPr lang="de-DE" sz="1800" b="0" i="1" dirty="0"/>
              <a:t>Vergleichskriterien</a:t>
            </a:r>
            <a:r>
              <a:rPr lang="de-DE" sz="1800" b="0" dirty="0"/>
              <a:t> und Ableiten von </a:t>
            </a:r>
            <a:r>
              <a:rPr lang="de-DE" sz="1800" b="0" dirty="0" smtClean="0"/>
              <a:t>Schlussfolgerungen </a:t>
            </a:r>
            <a:br>
              <a:rPr lang="de-DE" sz="1800" b="0" dirty="0" smtClean="0"/>
            </a:br>
            <a:r>
              <a:rPr lang="de-DE" sz="1800" b="0" dirty="0" smtClean="0"/>
              <a:t>(Sachverhalte des Vergleichs kontrastierend-gleichzeitig oder nacheinander abhandeln)</a:t>
            </a:r>
          </a:p>
          <a:p>
            <a:pPr>
              <a:buFont typeface="Arial"/>
              <a:buChar char="•"/>
            </a:pPr>
            <a:endParaRPr lang="de-DE" sz="1800" b="0" dirty="0"/>
          </a:p>
          <a:p>
            <a:pPr marL="0" indent="0"/>
            <a:r>
              <a:rPr lang="de-DE" sz="1800" b="0" dirty="0" smtClean="0"/>
              <a:t>...überblicksartig...</a:t>
            </a:r>
          </a:p>
          <a:p>
            <a:pPr>
              <a:buFont typeface="Arial"/>
              <a:buChar char="•"/>
            </a:pPr>
            <a:r>
              <a:rPr lang="de-DE" sz="1800" b="0" dirty="0"/>
              <a:t>das </a:t>
            </a:r>
            <a:r>
              <a:rPr lang="de-DE" sz="1800" b="0" i="1" dirty="0"/>
              <a:t>Wichtigste</a:t>
            </a:r>
            <a:r>
              <a:rPr lang="de-DE" sz="1800" b="0" dirty="0"/>
              <a:t> von Sachverhalten, Problemen oder Aussagen erkennen und verdeutlichen, </a:t>
            </a:r>
            <a:r>
              <a:rPr lang="de-DE" sz="1800" b="0" dirty="0" smtClean="0"/>
              <a:t>dadurch einen </a:t>
            </a:r>
            <a:r>
              <a:rPr lang="de-DE" sz="1800" b="0" dirty="0"/>
              <a:t>Überblick geben </a:t>
            </a:r>
            <a:r>
              <a:rPr lang="de-DE" sz="1800" b="0" dirty="0" smtClean="0"/>
              <a:t/>
            </a:r>
            <a:br>
              <a:rPr lang="de-DE" sz="1800" b="0" dirty="0" smtClean="0"/>
            </a:br>
            <a:r>
              <a:rPr lang="de-DE" sz="1800" b="0" dirty="0" smtClean="0"/>
              <a:t>(vgl. </a:t>
            </a:r>
            <a:r>
              <a:rPr lang="de-DE" sz="1800" b="0" i="1" dirty="0" smtClean="0"/>
              <a:t>zusammenfassen Schreibaufgabe 2)</a:t>
            </a: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324972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/>
              <a:t>Was passiert in SA3?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2000" b="0" dirty="0" smtClean="0"/>
              <a:t>Vergleichen Sie überblicksartig, wie Collins und </a:t>
            </a:r>
            <a:r>
              <a:rPr lang="de-DE" sz="2000" b="0" dirty="0" err="1" smtClean="0"/>
              <a:t>Sutterlüty</a:t>
            </a:r>
            <a:r>
              <a:rPr lang="de-DE" sz="2000" b="0" dirty="0" smtClean="0"/>
              <a:t> Gewaltphänomene beobachten und erklären. Wägen Sie dabei abschließend ab, welche Position Sie für angemessener halten.</a:t>
            </a:r>
          </a:p>
          <a:p>
            <a:pPr algn="ctr"/>
            <a:endParaRPr lang="de-DE" sz="2000" b="0" dirty="0"/>
          </a:p>
          <a:p>
            <a:r>
              <a:rPr lang="de-DE" sz="1800" b="0" i="1" u="sng" dirty="0" smtClean="0"/>
              <a:t>... Collins und </a:t>
            </a:r>
            <a:r>
              <a:rPr lang="de-DE" sz="1800" b="0" i="1" u="sng" dirty="0" err="1" smtClean="0"/>
              <a:t>Sutterlüty</a:t>
            </a:r>
            <a:r>
              <a:rPr lang="de-DE" sz="1800" b="0" i="1" u="sng" dirty="0" smtClean="0"/>
              <a:t>...</a:t>
            </a:r>
            <a:endParaRPr lang="de-DE" sz="1800" b="0" dirty="0" smtClean="0"/>
          </a:p>
          <a:p>
            <a:pPr>
              <a:buFont typeface="Arial"/>
              <a:buChar char="•"/>
            </a:pPr>
            <a:r>
              <a:rPr lang="de-DE" sz="1800" b="0" dirty="0" smtClean="0"/>
              <a:t>Einengung der möglichen Literatur auf spezifische Autor*innen / Theorien / Perspektiven</a:t>
            </a:r>
          </a:p>
          <a:p>
            <a:pPr>
              <a:buFont typeface="Arial"/>
              <a:buChar char="•"/>
            </a:pPr>
            <a:endParaRPr lang="de-DE" sz="1800" b="0" dirty="0"/>
          </a:p>
          <a:p>
            <a:pPr marL="0" indent="0"/>
            <a:r>
              <a:rPr lang="de-DE" sz="1800" b="0" dirty="0" smtClean="0"/>
              <a:t>..</a:t>
            </a:r>
            <a:r>
              <a:rPr lang="de-DE" sz="1800" b="0" i="1" dirty="0" smtClean="0"/>
              <a:t>Gewaltphänomene</a:t>
            </a:r>
            <a:r>
              <a:rPr lang="de-DE" sz="1800" b="0" dirty="0" smtClean="0"/>
              <a:t> </a:t>
            </a:r>
            <a:r>
              <a:rPr lang="de-DE" sz="1800" b="0" u="sng" dirty="0" smtClean="0"/>
              <a:t>beobachten</a:t>
            </a:r>
            <a:r>
              <a:rPr lang="de-DE" sz="1800" b="0" dirty="0" smtClean="0"/>
              <a:t> und </a:t>
            </a:r>
            <a:r>
              <a:rPr lang="de-DE" sz="1800" b="0" u="sng" dirty="0" smtClean="0"/>
              <a:t>erklären</a:t>
            </a:r>
            <a:r>
              <a:rPr lang="de-DE" sz="1800" b="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de-DE" sz="1800" b="0" dirty="0" smtClean="0"/>
              <a:t>Weitere Einengung des Materials auf einen Gegenstand (Gewaltphänomene)</a:t>
            </a:r>
          </a:p>
          <a:p>
            <a:pPr marL="285750" indent="-285750">
              <a:buFont typeface="Arial"/>
              <a:buChar char="•"/>
            </a:pPr>
            <a:r>
              <a:rPr lang="de-DE" sz="1800" b="0" dirty="0" smtClean="0"/>
              <a:t>Rekonstruktion von </a:t>
            </a:r>
            <a:r>
              <a:rPr lang="de-DE" sz="1800" b="0" i="1" dirty="0" smtClean="0"/>
              <a:t>Methodik</a:t>
            </a:r>
            <a:r>
              <a:rPr lang="de-DE" sz="1800" b="0" dirty="0"/>
              <a:t> </a:t>
            </a:r>
            <a:r>
              <a:rPr lang="de-DE" sz="1800" b="0" dirty="0" smtClean="0"/>
              <a:t>&amp; </a:t>
            </a:r>
            <a:r>
              <a:rPr lang="de-DE" sz="1800" b="0" i="1" dirty="0" smtClean="0"/>
              <a:t>Theorie</a:t>
            </a:r>
            <a:r>
              <a:rPr lang="de-DE" sz="1800" b="0" dirty="0" smtClean="0"/>
              <a:t> beider Autoren</a:t>
            </a:r>
            <a:r>
              <a:rPr lang="de-DE" sz="1800" b="0" dirty="0"/>
              <a:t/>
            </a:r>
            <a:br>
              <a:rPr lang="de-DE" sz="1800" b="0" dirty="0"/>
            </a:br>
            <a:r>
              <a:rPr lang="de-DE" sz="1800" b="0" dirty="0" smtClean="0">
                <a:sym typeface="Wingdings"/>
              </a:rPr>
              <a:t> Notwendigkeit konziser Zusammenfassung wird deutlich!</a:t>
            </a:r>
            <a:endParaRPr lang="de-DE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339938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/>
              <a:t>Was passiert in SA3?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2000" b="0" dirty="0" smtClean="0"/>
              <a:t>Vergleichen Sie überblicksartig, wie Collins und </a:t>
            </a:r>
            <a:r>
              <a:rPr lang="de-DE" sz="2000" b="0" dirty="0" err="1" smtClean="0"/>
              <a:t>Sutterlüty</a:t>
            </a:r>
            <a:r>
              <a:rPr lang="de-DE" sz="2000" b="0" dirty="0" smtClean="0"/>
              <a:t> Gewaltphänomene beobachten und erklären. Wägen Sie dabei abschließend ab, welche Position Sie für angemessener halten.</a:t>
            </a:r>
          </a:p>
          <a:p>
            <a:pPr algn="ctr"/>
            <a:endParaRPr lang="de-DE" sz="2000" b="0" dirty="0"/>
          </a:p>
          <a:p>
            <a:r>
              <a:rPr lang="de-DE" sz="1800" b="0" i="1" u="sng" dirty="0" smtClean="0"/>
              <a:t>Wägen</a:t>
            </a:r>
            <a:r>
              <a:rPr lang="de-DE" sz="1800" b="0" i="1" dirty="0" smtClean="0"/>
              <a:t> </a:t>
            </a:r>
            <a:r>
              <a:rPr lang="de-DE" sz="1800" b="0" dirty="0" smtClean="0"/>
              <a:t>Sie dabei abschließend </a:t>
            </a:r>
            <a:r>
              <a:rPr lang="de-DE" sz="1800" b="0" u="sng" dirty="0" smtClean="0"/>
              <a:t>ab</a:t>
            </a:r>
            <a:r>
              <a:rPr lang="de-DE" sz="1800" b="0" i="1" u="sng" dirty="0" smtClean="0"/>
              <a:t>,</a:t>
            </a:r>
            <a:r>
              <a:rPr lang="de-DE" sz="1800" b="0" dirty="0" smtClean="0"/>
              <a:t> welche Position Sie für </a:t>
            </a:r>
            <a:r>
              <a:rPr lang="de-DE" sz="1800" b="0" i="1" u="sng" dirty="0" smtClean="0"/>
              <a:t>angemessener</a:t>
            </a:r>
            <a:r>
              <a:rPr lang="de-DE" sz="1800" b="0" dirty="0" smtClean="0"/>
              <a:t> halten</a:t>
            </a:r>
          </a:p>
          <a:p>
            <a:endParaRPr lang="de-DE" sz="1800" b="0" dirty="0" smtClean="0"/>
          </a:p>
          <a:p>
            <a:pPr>
              <a:buFont typeface="Arial"/>
              <a:buChar char="•"/>
            </a:pPr>
            <a:r>
              <a:rPr lang="de-DE" sz="1800" b="0" dirty="0" smtClean="0"/>
              <a:t>Durch vorherigen Vergleich orientiert an bestimmten (Wert-)</a:t>
            </a:r>
            <a:r>
              <a:rPr lang="de-DE" sz="1800" b="0" i="1" dirty="0" smtClean="0"/>
              <a:t>Kriterien</a:t>
            </a:r>
            <a:r>
              <a:rPr lang="de-DE" sz="1800" b="0" dirty="0" smtClean="0"/>
              <a:t> zu einem </a:t>
            </a:r>
            <a:r>
              <a:rPr lang="de-DE" sz="1800" b="0" i="1" dirty="0" smtClean="0"/>
              <a:t>eigenem bewertenden Urteil </a:t>
            </a:r>
            <a:r>
              <a:rPr lang="de-DE" sz="1800" b="0" dirty="0" smtClean="0"/>
              <a:t>kommen</a:t>
            </a:r>
            <a:br>
              <a:rPr lang="de-DE" sz="1800" b="0" dirty="0" smtClean="0"/>
            </a:br>
            <a:endParaRPr lang="de-DE" sz="1800" b="0" dirty="0" smtClean="0"/>
          </a:p>
          <a:p>
            <a:pPr>
              <a:buFont typeface="Arial"/>
              <a:buChar char="•"/>
            </a:pPr>
            <a:r>
              <a:rPr lang="de-DE" sz="1800" b="0" dirty="0" smtClean="0"/>
              <a:t>Wichtig: »externe« vs. »interne« Ansprüche von Texten!</a:t>
            </a:r>
            <a:br>
              <a:rPr lang="de-DE" sz="1800" b="0" dirty="0" smtClean="0"/>
            </a:br>
            <a:r>
              <a:rPr lang="de-DE" sz="1800" b="0" dirty="0" smtClean="0">
                <a:sym typeface="Wingdings"/>
              </a:rPr>
              <a:t> Was wollen beide Autoren? Wer erfüllt den Anspruch besser?</a:t>
            </a:r>
          </a:p>
          <a:p>
            <a:pPr>
              <a:buFont typeface="Arial"/>
              <a:buChar char="•"/>
            </a:pPr>
            <a:endParaRPr lang="de-DE" sz="1800" b="0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800" b="0" dirty="0" smtClean="0">
                <a:sym typeface="Wingdings"/>
              </a:rPr>
              <a:t>Beispiel: Erfasst Collins oder </a:t>
            </a:r>
            <a:r>
              <a:rPr lang="de-DE" sz="1800" b="0" dirty="0" err="1" smtClean="0">
                <a:sym typeface="Wingdings"/>
              </a:rPr>
              <a:t>Sutterlüty</a:t>
            </a:r>
            <a:r>
              <a:rPr lang="de-DE" sz="1800" b="0" dirty="0" smtClean="0">
                <a:sym typeface="Wingdings"/>
              </a:rPr>
              <a:t> die </a:t>
            </a:r>
            <a:r>
              <a:rPr lang="de-DE" sz="1800" b="0" i="1" dirty="0" smtClean="0">
                <a:sym typeface="Wingdings"/>
              </a:rPr>
              <a:t>Dynamik </a:t>
            </a:r>
            <a:r>
              <a:rPr lang="de-DE" sz="1800" b="0" dirty="0" smtClean="0">
                <a:sym typeface="Wingdings"/>
              </a:rPr>
              <a:t>von Gewaltprozessen angemessener?</a:t>
            </a:r>
            <a:br>
              <a:rPr lang="de-DE" sz="1800" b="0" dirty="0" smtClean="0">
                <a:sym typeface="Wingdings"/>
              </a:rPr>
            </a:br>
            <a:endParaRPr lang="de-DE" sz="1800" b="0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800" b="0" dirty="0" smtClean="0">
                <a:sym typeface="Wingdings"/>
              </a:rPr>
              <a:t> Auch möglich: „Der eine sieht, was der andere jeweils nicht sieht...“</a:t>
            </a:r>
            <a:r>
              <a:rPr lang="de-DE" sz="1800" b="0" dirty="0" smtClean="0"/>
              <a:t> </a:t>
            </a:r>
          </a:p>
          <a:p>
            <a:pPr marL="0" indent="0"/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15540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458</Words>
  <Application>Microsoft Macintosh PowerPoint</Application>
  <PresentationFormat>Bildschirmpräsentation (4:3)</PresentationFormat>
  <Paragraphs>85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GoetheDesign1</vt:lpstr>
      <vt:lpstr>Sitzung 10:  Mikro-Texte  Makro-Text  Essay – was &amp; wie? </vt:lpstr>
      <vt:lpstr>PowerPoint-Präsentation</vt:lpstr>
      <vt:lpstr>2. Mikro-Texte  Makro-Text </vt:lpstr>
      <vt:lpstr>3. Textsorte Essay</vt:lpstr>
      <vt:lpstr>3. Textsorte Essay</vt:lpstr>
      <vt:lpstr>4. Was passiert in SA3?</vt:lpstr>
      <vt:lpstr>4. Was passiert in SA3?</vt:lpstr>
      <vt:lpstr>4. Was passiert in SA3?</vt:lpstr>
      <vt:lpstr>4. Was passiert in SA3?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2017-04-19T16:08:26Z</dcterms:modified>
</cp:coreProperties>
</file>