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  <p:sldMasterId id="2147483704" r:id="rId2"/>
  </p:sldMasterIdLst>
  <p:notesMasterIdLst>
    <p:notesMasterId r:id="rId10"/>
  </p:notesMasterIdLst>
  <p:handoutMasterIdLst>
    <p:handoutMasterId r:id="rId11"/>
  </p:handoutMasterIdLst>
  <p:sldIdLst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7099300" cy="10234613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72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xfrm>
            <a:off x="8821738" y="6669088"/>
            <a:ext cx="1270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8C97-944F-4C24-BAA4-1BCF01C81683}" type="slidenum">
              <a:rPr lang="de-DE" altLang="de-DE">
                <a:latin typeface="Arial Narrow"/>
                <a:cs typeface="Arial"/>
              </a:rPr>
              <a:pPr>
                <a:defRPr/>
              </a:pPr>
              <a:t>‹Nr.›</a:t>
            </a:fld>
            <a:endParaRPr lang="de-DE" altLang="de-DE">
              <a:latin typeface="Arial Narrow"/>
              <a:cs typeface="Arial"/>
            </a:endParaRP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9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67544" y="1611432"/>
            <a:ext cx="8280920" cy="2897687"/>
          </a:xfrm>
          <a:prstGeom prst="rect">
            <a:avLst/>
          </a:prstGeom>
        </p:spPr>
        <p:txBody>
          <a:bodyPr anchor="t" anchorCtr="0"/>
          <a:lstStyle>
            <a:lvl1pPr algn="l"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8280920" cy="17281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</a:p>
          <a:p>
            <a:r>
              <a:rPr lang="de-DE" dirty="0" smtClean="0"/>
              <a:t>Kurs</a:t>
            </a:r>
          </a:p>
          <a:p>
            <a:r>
              <a:rPr lang="de-DE" dirty="0" smtClean="0"/>
              <a:t>Semester</a:t>
            </a:r>
            <a:endParaRPr lang="de-DE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67544" y="404665"/>
            <a:ext cx="8280920" cy="1206768"/>
          </a:xfrm>
          <a:prstGeom prst="rect">
            <a:avLst/>
          </a:prstGeom>
        </p:spPr>
        <p:txBody>
          <a:bodyPr anchor="b" anchorCtr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3"/>
          </p:nvPr>
        </p:nvSpPr>
        <p:spPr>
          <a:xfrm>
            <a:off x="8821738" y="6669088"/>
            <a:ext cx="1270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1E3C-7F36-4155-AC87-E69F7B996E60}" type="slidenum">
              <a:rPr lang="de-DE" altLang="de-DE">
                <a:latin typeface="Arial Narrow"/>
                <a:cs typeface="Arial"/>
              </a:rPr>
              <a:pPr>
                <a:defRPr/>
              </a:pPr>
              <a:t>‹Nr.›</a:t>
            </a:fld>
            <a:endParaRPr lang="de-DE" altLang="de-DE">
              <a:latin typeface="Arial Narrow"/>
              <a:cs typeface="Arial"/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75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44625"/>
            <a:ext cx="6607646" cy="864096"/>
          </a:xfrm>
          <a:prstGeom prst="rect">
            <a:avLst/>
          </a:prstGeom>
        </p:spPr>
        <p:txBody>
          <a:bodyPr anchor="b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28650" y="1484784"/>
            <a:ext cx="3727326" cy="469217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716463" y="1484313"/>
            <a:ext cx="4032250" cy="4681537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>
              <a:sym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3"/>
          </p:nvPr>
        </p:nvSpPr>
        <p:spPr>
          <a:xfrm>
            <a:off x="8821738" y="6669088"/>
            <a:ext cx="1270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5923-5FA1-42FE-B522-EC6666615E84}" type="slidenum">
              <a:rPr lang="de-DE" altLang="de-DE">
                <a:latin typeface="Arial Narrow"/>
                <a:cs typeface="Arial"/>
              </a:rPr>
              <a:pPr>
                <a:defRPr/>
              </a:pPr>
              <a:t>‹Nr.›</a:t>
            </a:fld>
            <a:endParaRPr lang="de-DE" altLang="de-DE">
              <a:latin typeface="Arial Narrow"/>
              <a:cs typeface="Arial"/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1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44625"/>
            <a:ext cx="6607646" cy="864096"/>
          </a:xfrm>
          <a:prstGeom prst="rect">
            <a:avLst/>
          </a:prstGeom>
        </p:spPr>
        <p:txBody>
          <a:bodyPr anchor="b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28650" y="1628799"/>
            <a:ext cx="7886700" cy="316835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17513" indent="-236538">
              <a:buClr>
                <a:schemeClr val="accent1"/>
              </a:buClr>
              <a:buSzPct val="70000"/>
              <a:buFont typeface="Arial Narrow" panose="020B0606020202030204" pitchFamily="34" charset="0"/>
              <a:buChar char="►"/>
              <a:defRPr sz="18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411662" y="4868863"/>
            <a:ext cx="4103688" cy="576262"/>
          </a:xfrm>
          <a:prstGeom prst="rect">
            <a:avLst/>
          </a:prstGeom>
        </p:spPr>
        <p:txBody>
          <a:bodyPr/>
          <a:lstStyle>
            <a:lvl1pPr algn="r">
              <a:defRPr b="1" i="0"/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3"/>
          </p:nvPr>
        </p:nvSpPr>
        <p:spPr>
          <a:xfrm>
            <a:off x="8821738" y="6669088"/>
            <a:ext cx="1270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4CB9A-82B0-4D98-A3E6-B473DF49A97C}" type="slidenum">
              <a:rPr lang="de-DE" altLang="de-DE">
                <a:latin typeface="Arial Narrow"/>
                <a:cs typeface="Arial"/>
              </a:rPr>
              <a:pPr>
                <a:defRPr/>
              </a:pPr>
              <a:t>‹Nr.›</a:t>
            </a:fld>
            <a:endParaRPr lang="de-DE" altLang="de-DE">
              <a:latin typeface="Arial Narrow"/>
              <a:cs typeface="Arial"/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21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28650" y="44625"/>
            <a:ext cx="6607646" cy="864096"/>
          </a:xfrm>
          <a:prstGeom prst="rect">
            <a:avLst/>
          </a:prstGeom>
        </p:spPr>
        <p:txBody>
          <a:bodyPr anchor="b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xfrm>
            <a:off x="8821738" y="6669088"/>
            <a:ext cx="1270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73274-615D-4F35-A7E8-D58CF58833A3}" type="slidenum">
              <a:rPr lang="de-DE" altLang="de-DE">
                <a:latin typeface="Arial Narrow"/>
                <a:cs typeface="Arial"/>
              </a:rPr>
              <a:pPr>
                <a:defRPr/>
              </a:pPr>
              <a:t>‹Nr.›</a:t>
            </a:fld>
            <a:endParaRPr lang="de-DE" altLang="de-DE">
              <a:latin typeface="Arial Narrow"/>
              <a:cs typeface="Arial"/>
            </a:endParaRP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2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67544" y="1611432"/>
            <a:ext cx="8280920" cy="2897687"/>
          </a:xfrm>
          <a:prstGeom prst="rect">
            <a:avLst/>
          </a:prstGeom>
        </p:spPr>
        <p:txBody>
          <a:bodyPr anchor="t" anchorCtr="0"/>
          <a:lstStyle>
            <a:lvl1pPr algn="l">
              <a:defRPr sz="4400">
                <a:solidFill>
                  <a:srgbClr val="004F8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8280920" cy="17281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</a:p>
          <a:p>
            <a:r>
              <a:rPr lang="de-DE" dirty="0" smtClean="0"/>
              <a:t>Kurs</a:t>
            </a:r>
          </a:p>
          <a:p>
            <a:r>
              <a:rPr lang="de-DE" dirty="0" smtClean="0"/>
              <a:t>Semester</a:t>
            </a:r>
            <a:endParaRPr lang="de-DE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67544" y="404665"/>
            <a:ext cx="8280920" cy="1206768"/>
          </a:xfrm>
          <a:prstGeom prst="rect">
            <a:avLst/>
          </a:prstGeom>
        </p:spPr>
        <p:txBody>
          <a:bodyPr anchor="b" anchorCtr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8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484784"/>
            <a:ext cx="8119814" cy="469217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3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484784"/>
            <a:ext cx="3727326" cy="469217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716463" y="1484313"/>
            <a:ext cx="4032250" cy="4681537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>
              <a:sym typeface="Arial" panose="020B0604020202020204" pitchFamily="34" charset="0"/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7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628799"/>
            <a:ext cx="7886700" cy="316835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17513" indent="-236538">
              <a:buClr>
                <a:schemeClr val="accent1"/>
              </a:buClr>
              <a:buSzPct val="70000"/>
              <a:buFont typeface="Arial Narrow" panose="020B0606020202030204" pitchFamily="34" charset="0"/>
              <a:buChar char="►"/>
              <a:defRPr sz="18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411662" y="4868863"/>
            <a:ext cx="4103688" cy="576262"/>
          </a:xfrm>
          <a:prstGeom prst="rect">
            <a:avLst/>
          </a:prstGeom>
        </p:spPr>
        <p:txBody>
          <a:bodyPr/>
          <a:lstStyle>
            <a:lvl1pPr algn="r">
              <a:defRPr b="1" i="0"/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7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716016" y="1484784"/>
            <a:ext cx="3727326" cy="469217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>
                <a:schemeClr val="accent1"/>
              </a:buClr>
              <a:buSzPct val="70000"/>
              <a:buFont typeface="Arial Narrow" panose="020B0606020202030204" pitchFamily="34" charset="0"/>
              <a:buChar char="►"/>
              <a:defRPr lang="de-DE" sz="18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1"/>
          </p:nvPr>
        </p:nvSpPr>
        <p:spPr>
          <a:xfrm>
            <a:off x="628650" y="1484784"/>
            <a:ext cx="3727326" cy="469217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lang="de-DE" sz="18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>
                <a:latin typeface="Arial Narrow" panose="020B0606020202030204" pitchFamily="34" charset="0"/>
              </a:defRPr>
            </a:lvl4pPr>
            <a:lvl5pP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116013" y="6615113"/>
            <a:ext cx="7056437" cy="198437"/>
          </a:xfr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ldNum" sz="quarter" idx="4"/>
          </p:nvPr>
        </p:nvSpPr>
        <p:spPr bwMode="auto">
          <a:xfrm>
            <a:off x="8767763" y="6669088"/>
            <a:ext cx="18256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 sz="1000">
                <a:latin typeface="+mj-lt"/>
                <a:cs typeface="+mn-cs"/>
                <a:sym typeface="Arial" panose="020B0604020202020204" pitchFamily="34" charset="0"/>
              </a:defRPr>
            </a:lvl1pPr>
          </a:lstStyle>
          <a:p>
            <a:pPr hangingPunct="0">
              <a:defRPr/>
            </a:pPr>
            <a:fld id="{E42BEB3F-08D9-49EF-B61F-64B0AC4A9AB9}" type="slidenum">
              <a:rPr lang="de-DE" altLang="de-DE">
                <a:solidFill>
                  <a:srgbClr val="004F8F"/>
                </a:solidFill>
                <a:latin typeface="Arial Narrow"/>
                <a:ea typeface="Georgia" panose="02040502050405020303" pitchFamily="18" charset="0"/>
                <a:cs typeface="Arial"/>
              </a:rPr>
              <a:pPr hangingPunct="0">
                <a:defRPr/>
              </a:pPr>
              <a:t>‹Nr.›</a:t>
            </a:fld>
            <a:endParaRPr lang="de-DE" altLang="de-DE" dirty="0">
              <a:solidFill>
                <a:srgbClr val="004F8F"/>
              </a:solidFill>
              <a:latin typeface="Arial Narrow"/>
              <a:ea typeface="Georgia" panose="02040502050405020303" pitchFamily="18" charset="0"/>
              <a:cs typeface="Arial"/>
            </a:endParaRPr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152400" y="6654800"/>
            <a:ext cx="7588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1pPr>
            <a:lvl2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 hangingPunct="0">
              <a:defRPr/>
            </a:pPr>
            <a:fld id="{B1653117-B3F9-4AC9-9C1A-504184EEB33D}" type="datetime4">
              <a:rPr lang="de-DE" altLang="de-DE" sz="1000" smtClean="0">
                <a:latin typeface="Arial Narrow"/>
              </a:rPr>
              <a:pPr hangingPunct="0">
                <a:defRPr/>
              </a:pPr>
              <a:t>April 19, 2017</a:t>
            </a:fld>
            <a:endParaRPr lang="de-DE" altLang="de-DE" sz="1000" dirty="0" smtClean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116013" y="6615113"/>
            <a:ext cx="7056437" cy="207962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eaLnBrk="0" hangingPunct="0">
              <a:defRPr/>
            </a:pPr>
            <a:endParaRPr lang="de-DE">
              <a:solidFill>
                <a:srgbClr val="4D4B46"/>
              </a:solidFill>
              <a:ea typeface="Georgia" panose="02040502050405020303" pitchFamily="18" charset="0"/>
              <a:cs typeface="Georgia" panose="02040502050405020303" pitchFamily="18" charset="0"/>
              <a:sym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4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rgbClr val="004F8F"/>
          </a:solidFill>
          <a:latin typeface="+mj-lt"/>
          <a:ea typeface="+mj-ea"/>
          <a:cs typeface="+mj-cs"/>
          <a:sym typeface="Arial Narrow" panose="020B0606020202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417513" indent="-236538" algn="l" rtl="0" eaLnBrk="0" fontAlgn="base" hangingPunct="0">
        <a:spcBef>
          <a:spcPts val="300"/>
        </a:spcBef>
        <a:spcAft>
          <a:spcPct val="0"/>
        </a:spcAft>
        <a:buSzPct val="10000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687388" indent="-2413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955675" indent="-2413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1227138" indent="-238125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13: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Kriterien </a:t>
            </a:r>
            <a:r>
              <a:rPr lang="de-DE" smtClean="0">
                <a:latin typeface="Arial" charset="0"/>
                <a:cs typeface="Arial" charset="0"/>
              </a:rPr>
              <a:t>wissenschaftlicher </a:t>
            </a:r>
            <a:r>
              <a:rPr lang="de-DE" smtClean="0">
                <a:latin typeface="Arial" charset="0"/>
                <a:cs typeface="Arial" charset="0"/>
              </a:rPr>
              <a:t>Fragestellungen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 smtClean="0">
                <a:latin typeface="Arial" charset="0"/>
                <a:cs typeface="Arial" charset="0"/>
              </a:rPr>
              <a:t>Name Tutor*in</a:t>
            </a:r>
            <a:endParaRPr lang="de-DE" sz="1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Vom Thema zur Fragestellung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971600" y="2060848"/>
            <a:ext cx="6984776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971600" y="2060848"/>
            <a:ext cx="0" cy="396044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971600" y="6021288"/>
            <a:ext cx="6984776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7956376" y="2060848"/>
            <a:ext cx="0" cy="396044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2987824" y="1700808"/>
            <a:ext cx="293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sz="18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Thema / allg. Forschungskontext</a:t>
            </a: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1475656" y="2996952"/>
            <a:ext cx="0" cy="2592288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475656" y="2996952"/>
            <a:ext cx="403244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475656" y="5589240"/>
            <a:ext cx="403244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5508104" y="2996952"/>
            <a:ext cx="0" cy="2592288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619672" y="2564904"/>
            <a:ext cx="357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sz="18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Spezifischer Phänomen- / Objektbereich</a:t>
            </a: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1979712" y="4149080"/>
            <a:ext cx="0" cy="936104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979712" y="4149080"/>
            <a:ext cx="115212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79712" y="5085184"/>
            <a:ext cx="115212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3131840" y="4149080"/>
            <a:ext cx="0" cy="936104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1763688" y="3717032"/>
            <a:ext cx="235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sz="18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Bereich der Fragestellung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195736" y="4581128"/>
            <a:ext cx="216024" cy="21602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004F8F"/>
            </a:solidFill>
            <a:prstDash val="solid"/>
            <a:bevel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endParaRPr lang="de-DE" smtClean="0">
              <a:solidFill>
                <a:srgbClr val="004F8F"/>
              </a:solidFill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123728" y="4221088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sz="18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FS</a:t>
            </a:r>
          </a:p>
        </p:txBody>
      </p:sp>
    </p:spTree>
    <p:extLst>
      <p:ext uri="{BB962C8B-B14F-4D97-AF65-F5344CB8AC3E}">
        <p14:creationId xmlns:p14="http://schemas.microsoft.com/office/powerpoint/2010/main" val="375624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Äußerliche Faktoren einer Fragestellung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Die Form einer Fragestellung wird beeinflusst...</a:t>
            </a:r>
          </a:p>
          <a:p>
            <a:endParaRPr lang="de-DE" dirty="0"/>
          </a:p>
          <a:p>
            <a:pPr>
              <a:buFont typeface="Arial"/>
              <a:buChar char="•"/>
            </a:pPr>
            <a:r>
              <a:rPr lang="de-DE" dirty="0" smtClean="0"/>
              <a:t>... durch diejenige </a:t>
            </a:r>
            <a:r>
              <a:rPr lang="de-DE" i="1" dirty="0" err="1" smtClean="0"/>
              <a:t>scientific</a:t>
            </a:r>
            <a:r>
              <a:rPr lang="de-DE" i="1" dirty="0" smtClean="0"/>
              <a:t> </a:t>
            </a:r>
            <a:r>
              <a:rPr lang="de-DE" i="1" dirty="0" err="1" smtClean="0"/>
              <a:t>community</a:t>
            </a:r>
            <a:r>
              <a:rPr lang="de-DE" i="1" dirty="0" smtClean="0"/>
              <a:t>, </a:t>
            </a:r>
            <a:r>
              <a:rPr lang="de-DE" dirty="0" smtClean="0"/>
              <a:t>für die eine solche Fragestellung interessant ist</a:t>
            </a:r>
            <a:br>
              <a:rPr lang="de-DE" dirty="0" smtClean="0"/>
            </a:br>
            <a:r>
              <a:rPr lang="de-DE" dirty="0" smtClean="0">
                <a:sym typeface="Wingdings"/>
              </a:rPr>
              <a:t> In welchem </a:t>
            </a:r>
            <a:r>
              <a:rPr lang="de-DE" i="1" dirty="0" smtClean="0">
                <a:sym typeface="Wingdings"/>
              </a:rPr>
              <a:t>Themenfeld</a:t>
            </a:r>
            <a:r>
              <a:rPr lang="de-DE" dirty="0">
                <a:sym typeface="Wingdings"/>
              </a:rPr>
              <a:t> </a:t>
            </a:r>
            <a:r>
              <a:rPr lang="de-DE" dirty="0" smtClean="0">
                <a:sym typeface="Wingdings"/>
              </a:rPr>
              <a:t>und </a:t>
            </a:r>
            <a:r>
              <a:rPr lang="de-DE" i="1" dirty="0" smtClean="0">
                <a:sym typeface="Wingdings"/>
              </a:rPr>
              <a:t>Forschungsdiskurs</a:t>
            </a:r>
            <a:r>
              <a:rPr lang="de-DE" dirty="0" smtClean="0">
                <a:sym typeface="Wingdings"/>
              </a:rPr>
              <a:t> ist die Fragestellung platziert?</a:t>
            </a:r>
          </a:p>
          <a:p>
            <a:pPr marL="0" indent="0"/>
            <a:endParaRPr lang="de-DE" dirty="0"/>
          </a:p>
          <a:p>
            <a:pPr>
              <a:buFont typeface="Arial"/>
              <a:buChar char="•"/>
            </a:pPr>
            <a:r>
              <a:rPr lang="de-DE" dirty="0" smtClean="0"/>
              <a:t>... Dadurch, dass nicht nur Wissen </a:t>
            </a:r>
            <a:r>
              <a:rPr lang="de-DE" i="1" dirty="0" smtClean="0"/>
              <a:t>dargestellt</a:t>
            </a:r>
            <a:r>
              <a:rPr lang="de-DE" dirty="0" smtClean="0"/>
              <a:t>, sondern durch die Beantwortung </a:t>
            </a:r>
            <a:r>
              <a:rPr lang="de-DE" i="1" dirty="0" smtClean="0"/>
              <a:t>neue</a:t>
            </a:r>
            <a:r>
              <a:rPr lang="de-DE" dirty="0" smtClean="0"/>
              <a:t> Erkenntnisse möglich werden sollen.</a:t>
            </a:r>
          </a:p>
          <a:p>
            <a:pPr>
              <a:buFont typeface="Arial"/>
              <a:buChar char="•"/>
            </a:pPr>
            <a:endParaRPr lang="de-DE" dirty="0"/>
          </a:p>
          <a:p>
            <a:pPr>
              <a:buFont typeface="Arial"/>
              <a:buChar char="•"/>
            </a:pPr>
            <a:endParaRPr lang="de-DE" dirty="0"/>
          </a:p>
          <a:p>
            <a:pPr>
              <a:buFont typeface="Arial"/>
              <a:buChar char="•"/>
            </a:pPr>
            <a:r>
              <a:rPr lang="de-DE" dirty="0" smtClean="0"/>
              <a:t>... durch individuelles Vorwissen und Materialgrundlage (bspw. Zugang zu Erhebungen)</a:t>
            </a:r>
          </a:p>
          <a:p>
            <a:pPr>
              <a:buFont typeface="Arial"/>
              <a:buChar char="•"/>
            </a:pPr>
            <a:endParaRPr lang="de-DE" dirty="0"/>
          </a:p>
          <a:p>
            <a:pPr marL="0" indent="0"/>
            <a:endParaRPr lang="de-DE" dirty="0" smtClean="0"/>
          </a:p>
          <a:p>
            <a:pPr marL="0" indent="0"/>
            <a:r>
              <a:rPr lang="de-DE" b="1" dirty="0" smtClean="0">
                <a:sym typeface="Wingdings"/>
              </a:rPr>
              <a:t> Äußerliche Faktoren, welche die </a:t>
            </a:r>
            <a:r>
              <a:rPr lang="de-DE" b="1" u="sng" dirty="0" smtClean="0">
                <a:solidFill>
                  <a:srgbClr val="FF0000"/>
                </a:solidFill>
                <a:sym typeface="Wingdings"/>
              </a:rPr>
              <a:t>Fragestellung</a:t>
            </a:r>
            <a:r>
              <a:rPr lang="de-DE" b="1" dirty="0" smtClean="0">
                <a:sym typeface="Wingdings"/>
              </a:rPr>
              <a:t> beeinflussen (können)</a:t>
            </a:r>
            <a:endParaRPr lang="de-DE" b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6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Allgemeine Kriterien wissenschaftlicher Fragestellungen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/>
              <a:buChar char="•"/>
            </a:pPr>
            <a:r>
              <a:rPr lang="de-DE" b="1" dirty="0"/>
              <a:t>Präzision</a:t>
            </a:r>
            <a:br>
              <a:rPr lang="de-DE" b="1" dirty="0"/>
            </a:br>
            <a:r>
              <a:rPr lang="de-DE" dirty="0"/>
              <a:t>- </a:t>
            </a:r>
            <a:r>
              <a:rPr lang="de-DE" i="1" dirty="0"/>
              <a:t>Gegenstand</a:t>
            </a:r>
            <a:r>
              <a:rPr lang="de-DE" dirty="0"/>
              <a:t> und </a:t>
            </a:r>
            <a:r>
              <a:rPr lang="de-DE" i="1" dirty="0"/>
              <a:t>Erkenntnisinteresse</a:t>
            </a:r>
            <a:r>
              <a:rPr lang="de-DE" dirty="0"/>
              <a:t> werden klar benannt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endParaRPr lang="de-DE" b="1" dirty="0"/>
          </a:p>
          <a:p>
            <a:pPr>
              <a:lnSpc>
                <a:spcPct val="120000"/>
              </a:lnSpc>
              <a:buFont typeface="Arial"/>
              <a:buChar char="•"/>
            </a:pPr>
            <a:endParaRPr lang="de-DE"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de-DE" b="1" dirty="0"/>
              <a:t>Operationalisierbarkeit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- Beantwortung möglich (geg. Verifikation / Falsifikation)</a:t>
            </a:r>
            <a:br>
              <a:rPr lang="de-DE" dirty="0"/>
            </a:br>
            <a:r>
              <a:rPr lang="de-DE" dirty="0"/>
              <a:t>- </a:t>
            </a:r>
            <a:r>
              <a:rPr lang="de-DE" i="1" dirty="0"/>
              <a:t>Vorgehen</a:t>
            </a:r>
            <a:r>
              <a:rPr lang="de-DE" dirty="0"/>
              <a:t> zur Beantwortung möglich (Methodenwahl, Datengrundlage, Theoriewahl etc.)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endParaRPr lang="de-DE" dirty="0"/>
          </a:p>
          <a:p>
            <a:pPr>
              <a:lnSpc>
                <a:spcPct val="120000"/>
              </a:lnSpc>
              <a:buFont typeface="Arial"/>
              <a:buChar char="•"/>
            </a:pPr>
            <a:endParaRPr lang="de-DE"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de-DE" b="1" dirty="0"/>
              <a:t>Relevanz</a:t>
            </a:r>
            <a:br>
              <a:rPr lang="de-DE" b="1" dirty="0"/>
            </a:br>
            <a:r>
              <a:rPr lang="de-DE" dirty="0"/>
              <a:t>- für den </a:t>
            </a:r>
            <a:r>
              <a:rPr lang="de-DE" i="1" dirty="0"/>
              <a:t>wissenschaftlichen</a:t>
            </a:r>
            <a:r>
              <a:rPr lang="de-DE" dirty="0"/>
              <a:t> (Sub-)Diskurs </a:t>
            </a:r>
            <a:br>
              <a:rPr lang="de-DE" dirty="0"/>
            </a:br>
            <a:r>
              <a:rPr lang="de-DE" dirty="0"/>
              <a:t>	</a:t>
            </a:r>
            <a:r>
              <a:rPr lang="de-DE" dirty="0">
                <a:sym typeface="Wingdings"/>
              </a:rPr>
              <a:t> </a:t>
            </a:r>
            <a:r>
              <a:rPr lang="de-DE" u="sng" dirty="0">
                <a:sym typeface="Wingdings"/>
              </a:rPr>
              <a:t>Anknüpfen</a:t>
            </a:r>
            <a:r>
              <a:rPr lang="de-DE" dirty="0">
                <a:sym typeface="Wingdings"/>
              </a:rPr>
              <a:t> an und </a:t>
            </a:r>
            <a:r>
              <a:rPr lang="de-DE" u="sng" dirty="0">
                <a:sym typeface="Wingdings"/>
              </a:rPr>
              <a:t>Erweitern</a:t>
            </a:r>
            <a:r>
              <a:rPr lang="de-DE" dirty="0">
                <a:sym typeface="Wingdings"/>
              </a:rPr>
              <a:t> von bestehenden Erkenntnissen</a:t>
            </a:r>
            <a:br>
              <a:rPr lang="de-DE" dirty="0">
                <a:sym typeface="Wingdings"/>
              </a:rPr>
            </a:br>
            <a:r>
              <a:rPr lang="de-DE" dirty="0"/>
              <a:t> - allgemeine / </a:t>
            </a:r>
            <a:r>
              <a:rPr lang="de-DE" i="1" dirty="0"/>
              <a:t>gesellschaftliche</a:t>
            </a:r>
            <a:r>
              <a:rPr lang="de-DE" dirty="0"/>
              <a:t> Relevanz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7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Relevanzkriterium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>
              <a:solidFill>
                <a:srgbClr val="4D4B46"/>
              </a:solidFill>
            </a:endParaRPr>
          </a:p>
        </p:txBody>
      </p:sp>
      <p:sp>
        <p:nvSpPr>
          <p:cNvPr id="5" name="Inhaltsplatzhalter 4"/>
          <p:cNvSpPr txBox="1">
            <a:spLocks noGrp="1"/>
          </p:cNvSpPr>
          <p:nvPr>
            <p:ph idx="1"/>
          </p:nvPr>
        </p:nvSpPr>
        <p:spPr>
          <a:xfrm>
            <a:off x="628650" y="1484784"/>
            <a:ext cx="8119814" cy="345222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Clr>
                <a:srgbClr val="00498D"/>
              </a:buClr>
            </a:pPr>
            <a:r>
              <a:rPr lang="de-DE" sz="2000" b="1" dirty="0" smtClean="0"/>
              <a:t>Wissenschaftliche </a:t>
            </a:r>
            <a:r>
              <a:rPr lang="de-DE" sz="2000" b="1" dirty="0"/>
              <a:t>Relevanz 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Forschungslücken 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Theorie ≠ Empirie  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Theorieentwicklung</a:t>
            </a:r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Empirische Überprüfung /</a:t>
            </a:r>
            <a:br>
              <a:rPr lang="de-DE" sz="2000" dirty="0" smtClean="0"/>
            </a:br>
            <a:r>
              <a:rPr lang="de-DE" sz="2000" dirty="0" smtClean="0"/>
              <a:t>»Erkundung«</a:t>
            </a:r>
            <a:br>
              <a:rPr lang="de-DE" sz="2000" dirty="0" smtClean="0"/>
            </a:br>
            <a:endParaRPr lang="de-DE" sz="2000" dirty="0" smtClean="0"/>
          </a:p>
          <a:p>
            <a:pPr>
              <a:lnSpc>
                <a:spcPct val="150000"/>
              </a:lnSpc>
              <a:buClr>
                <a:srgbClr val="00498D"/>
              </a:buClr>
            </a:pPr>
            <a:r>
              <a:rPr lang="de-DE" sz="2000" b="1" dirty="0" smtClean="0"/>
              <a:t>Gesellschaftliche Relevanz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Anschluss an Debatten und Ereignisse </a:t>
            </a:r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Gesellschaftliche »Probleme« 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Clr>
                <a:srgbClr val="00498D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Einordnung </a:t>
            </a:r>
            <a:r>
              <a:rPr lang="de-DE" sz="2000" dirty="0"/>
              <a:t>in größeren Kontext </a:t>
            </a:r>
          </a:p>
          <a:p>
            <a:pPr marL="0" indent="0">
              <a:lnSpc>
                <a:spcPct val="150000"/>
              </a:lnSpc>
              <a:buClr>
                <a:srgbClr val="00498D"/>
              </a:buClr>
            </a:pPr>
            <a:endParaRPr lang="de-DE" sz="200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5940152" y="6021288"/>
            <a:ext cx="307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dirty="0" smtClean="0">
                <a:solidFill>
                  <a:srgbClr val="004F8F">
                    <a:lumMod val="75000"/>
                  </a:srgbClr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(nach: </a:t>
            </a:r>
            <a:r>
              <a:rPr lang="de-DE" dirty="0" err="1" smtClean="0">
                <a:solidFill>
                  <a:srgbClr val="004F8F">
                    <a:lumMod val="75000"/>
                  </a:srgbClr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Propädeutikum</a:t>
            </a:r>
            <a:r>
              <a:rPr lang="de-DE" dirty="0" smtClean="0">
                <a:solidFill>
                  <a:srgbClr val="004F8F">
                    <a:lumMod val="75000"/>
                  </a:srgbClr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 Soziologie WS 15/16 </a:t>
            </a:r>
            <a:br>
              <a:rPr lang="de-DE" dirty="0" smtClean="0">
                <a:solidFill>
                  <a:srgbClr val="004F8F">
                    <a:lumMod val="75000"/>
                  </a:srgbClr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</a:br>
            <a:r>
              <a:rPr lang="de-DE" dirty="0" smtClean="0">
                <a:solidFill>
                  <a:srgbClr val="004F8F">
                    <a:lumMod val="75000"/>
                  </a:srgbClr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Goethe Universität Frankfurt a. M.)</a:t>
            </a:r>
          </a:p>
        </p:txBody>
      </p:sp>
    </p:spTree>
    <p:extLst>
      <p:ext uri="{BB962C8B-B14F-4D97-AF65-F5344CB8AC3E}">
        <p14:creationId xmlns:p14="http://schemas.microsoft.com/office/powerpoint/2010/main" val="301693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Von der Fragestellung zur </a:t>
            </a:r>
            <a:r>
              <a:rPr lang="de-DE" dirty="0" err="1" smtClean="0"/>
              <a:t>Operationalisierung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552" y="1340768"/>
            <a:ext cx="7560840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de-DE" sz="2000" i="1" dirty="0">
                <a:solidFill>
                  <a:srgbClr val="FF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Was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 will ich wissen? 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 </a:t>
            </a:r>
            <a:r>
              <a:rPr lang="de-DE" sz="2000" b="1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Forschungsgegenstand</a:t>
            </a:r>
          </a:p>
          <a:p>
            <a:pPr eaLnBrk="0" hangingPunct="0">
              <a:lnSpc>
                <a:spcPct val="120000"/>
              </a:lnSpc>
            </a:pPr>
            <a:endParaRPr lang="de-DE" sz="2000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endParaRPr lang="de-DE" sz="2000" i="1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de-DE" sz="2000" i="1" dirty="0">
                <a:solidFill>
                  <a:srgbClr val="FF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Warum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 will ich das wissen? 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 </a:t>
            </a:r>
            <a:r>
              <a:rPr lang="de-DE" sz="2000" b="1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Relevanz</a:t>
            </a:r>
          </a:p>
          <a:p>
            <a:pPr eaLnBrk="0" hangingPunct="0">
              <a:lnSpc>
                <a:spcPct val="120000"/>
              </a:lnSpc>
            </a:pPr>
            <a:endParaRPr lang="de-DE" sz="2000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endParaRPr lang="de-DE" sz="2000" i="1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de-DE" sz="2000" i="1" dirty="0">
                <a:solidFill>
                  <a:srgbClr val="FF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Wie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 kann ich das wissen? 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 </a:t>
            </a:r>
            <a:r>
              <a:rPr lang="de-DE" sz="2000" b="1" dirty="0" err="1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Operationalisierung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/>
            </a:r>
            <a:b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</a:br>
            <a:endParaRPr lang="de-DE" sz="2000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endParaRPr lang="de-DE" sz="2000" i="1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de-DE" sz="2000" i="1" dirty="0">
                <a:solidFill>
                  <a:srgbClr val="FF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Wann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Georgia" panose="02040502050405020303" pitchFamily="18" charset="0"/>
              </a:rPr>
              <a:t> weiß ich, dass ich das weiß?  </a:t>
            </a:r>
            <a:r>
              <a:rPr lang="de-DE" sz="20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 </a:t>
            </a:r>
            <a:r>
              <a:rPr lang="de-DE" sz="2000" b="1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Bearbeitbarkeit</a:t>
            </a:r>
          </a:p>
          <a:p>
            <a:pPr eaLnBrk="0" hangingPunct="0">
              <a:lnSpc>
                <a:spcPct val="120000"/>
              </a:lnSpc>
            </a:pPr>
            <a:endParaRPr lang="de-DE" sz="2000" dirty="0" smtClean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de-DE" sz="20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Und </a:t>
            </a:r>
            <a:r>
              <a:rPr lang="de-DE" sz="2000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was weiß ich dann eigentlich </a:t>
            </a:r>
            <a:r>
              <a:rPr lang="de-DE" sz="2000" i="1" dirty="0">
                <a:solidFill>
                  <a:srgbClr val="FF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nich</a:t>
            </a:r>
            <a:r>
              <a:rPr lang="de-DE" sz="2000" i="1" dirty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t</a:t>
            </a:r>
            <a:r>
              <a:rPr lang="de-DE" sz="20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?  </a:t>
            </a:r>
            <a:r>
              <a:rPr lang="de-DE" sz="2000" b="1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Reflexion</a:t>
            </a:r>
            <a:r>
              <a:rPr lang="de-DE" sz="20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 &amp; </a:t>
            </a:r>
            <a:r>
              <a:rPr lang="de-DE" sz="2000" b="1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Ausblick</a:t>
            </a:r>
            <a:r>
              <a:rPr lang="de-DE" sz="2000" dirty="0" smtClean="0">
                <a:solidFill>
                  <a:srgbClr val="000000"/>
                </a:solidFill>
                <a:latin typeface="Arial Narrow"/>
                <a:ea typeface="Georgia" panose="02040502050405020303" pitchFamily="18" charset="0"/>
                <a:cs typeface="Arial Narrow"/>
                <a:sym typeface="Wingdings"/>
              </a:rPr>
              <a:t> möglich</a:t>
            </a:r>
            <a:endParaRPr lang="de-DE" sz="2000" dirty="0">
              <a:solidFill>
                <a:srgbClr val="000000"/>
              </a:solidFill>
              <a:latin typeface="Arial Narrow"/>
              <a:ea typeface="Georgia" panose="02040502050405020303" pitchFamily="18" charset="0"/>
              <a:cs typeface="Arial Narrow"/>
              <a:sym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3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Präzisierungsmöglichkeiten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052736"/>
            <a:ext cx="8119814" cy="468052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de-DE" sz="1600" b="1" dirty="0"/>
              <a:t>Zeitlich</a:t>
            </a:r>
            <a:r>
              <a:rPr lang="de-DE" sz="1600" dirty="0"/>
              <a:t> </a:t>
            </a:r>
            <a:r>
              <a:rPr lang="de-DE" sz="1600" dirty="0">
                <a:sym typeface="Wingdings"/>
              </a:rPr>
              <a:t> von... bis</a:t>
            </a:r>
          </a:p>
          <a:p>
            <a:pPr>
              <a:buFont typeface="Arial"/>
              <a:buChar char="•"/>
            </a:pPr>
            <a:endParaRPr lang="de-DE" sz="1600" b="1" dirty="0"/>
          </a:p>
          <a:p>
            <a:pPr>
              <a:buFont typeface="Arial"/>
              <a:buChar char="•"/>
            </a:pPr>
            <a:r>
              <a:rPr lang="de-DE" sz="1600" b="1" dirty="0"/>
              <a:t>Geographisch</a:t>
            </a:r>
            <a:r>
              <a:rPr lang="de-DE" sz="1600" dirty="0"/>
              <a:t> </a:t>
            </a:r>
            <a:r>
              <a:rPr lang="de-DE" sz="1600" dirty="0">
                <a:sym typeface="Wingdings"/>
              </a:rPr>
              <a:t> in Deutschland, in Hessen, in Frankfurt a. M....</a:t>
            </a:r>
          </a:p>
          <a:p>
            <a:pPr>
              <a:buFont typeface="Arial"/>
              <a:buChar char="•"/>
            </a:pPr>
            <a:endParaRPr lang="de-DE" sz="1600" b="1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600" b="1" dirty="0">
                <a:sym typeface="Wingdings"/>
              </a:rPr>
              <a:t>Nach Institutionen</a:t>
            </a:r>
            <a:r>
              <a:rPr lang="de-DE" sz="1600" dirty="0">
                <a:sym typeface="Wingdings"/>
              </a:rPr>
              <a:t>  in der Kommunalverwaltung, Universitäten, dem Amtsgericht XY...</a:t>
            </a:r>
          </a:p>
          <a:p>
            <a:pPr>
              <a:buFont typeface="Arial"/>
              <a:buChar char="•"/>
            </a:pPr>
            <a:endParaRPr lang="de-DE" sz="1600" b="1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600" b="1" dirty="0">
                <a:sym typeface="Wingdings"/>
              </a:rPr>
              <a:t>Personengruppen</a:t>
            </a:r>
            <a:r>
              <a:rPr lang="de-DE" sz="1600" dirty="0">
                <a:sym typeface="Wingdings"/>
              </a:rPr>
              <a:t>  Frauen/Männer, Führungskräfte, Aktivist*innen..</a:t>
            </a:r>
            <a:r>
              <a:rPr lang="de-DE" sz="1600" dirty="0" smtClean="0">
                <a:sym typeface="Wingdings"/>
              </a:rPr>
              <a:t>.</a:t>
            </a:r>
          </a:p>
          <a:p>
            <a:pPr>
              <a:buFont typeface="Arial"/>
              <a:buChar char="•"/>
            </a:pPr>
            <a:endParaRPr lang="de-DE" sz="160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600" b="1" dirty="0">
                <a:sym typeface="Wingdings"/>
              </a:rPr>
              <a:t>Einzelne Aspekte  </a:t>
            </a:r>
            <a:r>
              <a:rPr lang="de-DE" sz="1600" dirty="0">
                <a:sym typeface="Wingdings"/>
              </a:rPr>
              <a:t>Strafvollzug als Lernprozess, Krankenhäuser als </a:t>
            </a:r>
            <a:r>
              <a:rPr lang="de-DE" sz="1600" dirty="0" smtClean="0">
                <a:sym typeface="Wingdings"/>
              </a:rPr>
              <a:t>Bürokratien</a:t>
            </a:r>
            <a:endParaRPr lang="de-DE" sz="1600" dirty="0">
              <a:sym typeface="Wingdings"/>
            </a:endParaRPr>
          </a:p>
          <a:p>
            <a:pPr>
              <a:buFont typeface="Arial"/>
              <a:buChar char="•"/>
            </a:pPr>
            <a:endParaRPr lang="de-DE" sz="1600" b="1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600" b="1" dirty="0">
                <a:sym typeface="Wingdings"/>
              </a:rPr>
              <a:t>Nach Quellen</a:t>
            </a:r>
            <a:r>
              <a:rPr lang="de-DE" sz="1600" dirty="0">
                <a:sym typeface="Wingdings"/>
              </a:rPr>
              <a:t>  Flugblätter als Protestmittel, Alltagsdarstellung im Amateurfilm</a:t>
            </a:r>
          </a:p>
          <a:p>
            <a:pPr>
              <a:buFont typeface="Arial"/>
              <a:buChar char="•"/>
            </a:pPr>
            <a:endParaRPr lang="de-DE" sz="1600" u="sng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600" b="1" dirty="0"/>
              <a:t>Nach einzelnen Personen</a:t>
            </a:r>
            <a:r>
              <a:rPr lang="de-DE" sz="1600" dirty="0"/>
              <a:t> </a:t>
            </a:r>
            <a:r>
              <a:rPr lang="de-DE" sz="1600" dirty="0">
                <a:sym typeface="Wingdings"/>
              </a:rPr>
              <a:t> das Wahrsprechen im Werk Michel Foucaults</a:t>
            </a:r>
          </a:p>
          <a:p>
            <a:pPr>
              <a:buFont typeface="Arial"/>
              <a:buChar char="•"/>
            </a:pPr>
            <a:endParaRPr lang="de-DE" sz="160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de-DE" sz="1600" b="1" dirty="0"/>
              <a:t>Spezifische Theorieperspektiven / Erklärungsansätze</a:t>
            </a:r>
            <a:r>
              <a:rPr lang="de-DE" sz="1600" dirty="0"/>
              <a:t> </a:t>
            </a:r>
            <a:r>
              <a:rPr lang="de-DE" sz="1600" dirty="0">
                <a:sym typeface="Wingdings"/>
              </a:rPr>
              <a:t> ... aus Sicht der Theorie kommunikativen Handelns; ... aus diskursanalytischer perspektive</a:t>
            </a:r>
          </a:p>
          <a:p>
            <a:pPr>
              <a:buFont typeface="Arial"/>
              <a:buChar char="•"/>
            </a:pPr>
            <a:endParaRPr lang="de-DE" sz="1600" b="1" dirty="0">
              <a:sym typeface="Wingdings"/>
            </a:endParaRPr>
          </a:p>
          <a:p>
            <a:pPr>
              <a:buFont typeface="Arial"/>
              <a:buChar char="•"/>
            </a:pPr>
            <a:endParaRPr lang="de-DE" sz="1600" b="1" dirty="0">
              <a:sym typeface="Wingdings"/>
            </a:endParaRPr>
          </a:p>
          <a:p>
            <a:pPr marL="0" indent="0"/>
            <a:r>
              <a:rPr lang="de-DE" sz="1600" b="1" dirty="0">
                <a:sym typeface="Wingdings"/>
              </a:rPr>
              <a:t>	</a:t>
            </a:r>
            <a:endParaRPr lang="de-DE" sz="1600" b="1" dirty="0"/>
          </a:p>
          <a:p>
            <a:endParaRPr lang="de-DE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164288" y="6093296"/>
            <a:ext cx="1826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sz="1800" dirty="0" smtClean="0">
                <a:solidFill>
                  <a:srgbClr val="004F8F">
                    <a:lumMod val="75000"/>
                  </a:srgbClr>
                </a:solidFill>
                <a:latin typeface="Arial Narrow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rPr>
              <a:t>(nach Franck 1998)</a:t>
            </a:r>
          </a:p>
        </p:txBody>
      </p:sp>
    </p:spTree>
    <p:extLst>
      <p:ext uri="{BB962C8B-B14F-4D97-AF65-F5344CB8AC3E}">
        <p14:creationId xmlns:p14="http://schemas.microsoft.com/office/powerpoint/2010/main" val="142573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U Design ohne Fußleist">
  <a:themeElements>
    <a:clrScheme name="GU Design">
      <a:dk1>
        <a:srgbClr val="004F8F"/>
      </a:dk1>
      <a:lt1>
        <a:srgbClr val="FFFFFF"/>
      </a:lt1>
      <a:dk2>
        <a:srgbClr val="4D4B46"/>
      </a:dk2>
      <a:lt2>
        <a:srgbClr val="F8F6F5"/>
      </a:lt2>
      <a:accent1>
        <a:srgbClr val="004F8F"/>
      </a:accent1>
      <a:accent2>
        <a:srgbClr val="E4E3DD"/>
      </a:accent2>
      <a:accent3>
        <a:srgbClr val="A5AB52"/>
      </a:accent3>
      <a:accent4>
        <a:srgbClr val="4D4B46"/>
      </a:accent4>
      <a:accent5>
        <a:srgbClr val="B3062C"/>
      </a:accent5>
      <a:accent6>
        <a:srgbClr val="C96215"/>
      </a:accent6>
      <a:hlink>
        <a:srgbClr val="48A9DA"/>
      </a:hlink>
      <a:folHlink>
        <a:srgbClr val="004F8F"/>
      </a:folHlink>
    </a:clrScheme>
    <a:fontScheme name="Benutzerdefiniert 1">
      <a:majorFont>
        <a:latin typeface="Arial Narrow"/>
        <a:ea typeface="Arial Narrow"/>
        <a:cs typeface="Arial Narrow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Macintosh PowerPoint</Application>
  <PresentationFormat>Bildschirmpräsentation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GoetheDesign1</vt:lpstr>
      <vt:lpstr>GU Design ohne Fußleist</vt:lpstr>
      <vt:lpstr>Sitzung 13: Kriterien wissenschaftlicher Fragestellungen</vt:lpstr>
      <vt:lpstr>2. Vom Thema zur Fragestellung</vt:lpstr>
      <vt:lpstr>2. Äußerliche Faktoren einer Fragestellung</vt:lpstr>
      <vt:lpstr>2. Allgemeine Kriterien wissenschaftlicher Fragestellungen</vt:lpstr>
      <vt:lpstr>2. Relevanzkriterium</vt:lpstr>
      <vt:lpstr>2. Von der Fragestellung zur Operationalisierung</vt:lpstr>
      <vt:lpstr>2. Präzisierungsmöglichkeiten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2017-04-19T16:13:49Z</dcterms:modified>
</cp:coreProperties>
</file>