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64" r:id="rId2"/>
    <p:sldId id="272" r:id="rId3"/>
    <p:sldId id="365" r:id="rId4"/>
    <p:sldId id="360" r:id="rId5"/>
    <p:sldId id="362" r:id="rId6"/>
    <p:sldId id="363" r:id="rId7"/>
    <p:sldId id="364" r:id="rId8"/>
    <p:sldId id="366" r:id="rId9"/>
    <p:sldId id="359" r:id="rId10"/>
    <p:sldId id="367" r:id="rId11"/>
  </p:sldIdLst>
  <p:sldSz cx="9144000" cy="6858000" type="screen4x3"/>
  <p:notesSz cx="7099300" cy="10234613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F146CB7-47B9-8347-81C6-6C2D71AD6ED8}">
          <p14:sldIdLst>
            <p14:sldId id="264"/>
            <p14:sldId id="272"/>
            <p14:sldId id="365"/>
            <p14:sldId id="360"/>
            <p14:sldId id="362"/>
            <p14:sldId id="363"/>
            <p14:sldId id="364"/>
            <p14:sldId id="366"/>
            <p14:sldId id="359"/>
            <p14:sldId id="3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297A"/>
    <a:srgbClr val="002570"/>
    <a:srgbClr val="003399"/>
    <a:srgbClr val="000099"/>
    <a:srgbClr val="89ABCA"/>
    <a:srgbClr val="BCD0E0"/>
    <a:srgbClr val="DDE7EF"/>
    <a:srgbClr val="E0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1" autoAdjust="0"/>
    <p:restoredTop sz="94622" autoAdjust="0"/>
  </p:normalViewPr>
  <p:slideViewPr>
    <p:cSldViewPr snapToGrid="0" snapToObjects="1">
      <p:cViewPr>
        <p:scale>
          <a:sx n="80" d="100"/>
          <a:sy n="80" d="100"/>
        </p:scale>
        <p:origin x="-172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496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algn="r"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1">
                <a:cs typeface="Arial" charset="0"/>
              </a:defRPr>
            </a:lvl1pPr>
          </a:lstStyle>
          <a:p>
            <a:pPr>
              <a:defRPr/>
            </a:pPr>
            <a:fld id="{F8A4CD0A-D80C-454E-904B-19F9A5787F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51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algn="r"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151438" cy="386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2038"/>
            <a:ext cx="5189537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4075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300" b="1">
                <a:cs typeface="Arial" charset="0"/>
              </a:defRPr>
            </a:lvl1pPr>
          </a:lstStyle>
          <a:p>
            <a:pPr>
              <a:defRPr/>
            </a:pPr>
            <a:fld id="{6D4D0736-15F7-4E45-9014-8208A62D76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752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577041-61BD-B14E-A58B-033B239D5D61}" type="slidenum">
              <a:rPr lang="de-DE" sz="1300">
                <a:cs typeface="Arial" charset="0"/>
              </a:rPr>
              <a:pPr eaLnBrk="1" hangingPunct="1"/>
              <a:t>1</a:t>
            </a:fld>
            <a:endParaRPr lang="de-DE" sz="13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9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8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70" y="2067"/>
              <a:ext cx="375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0 w 376"/>
                <a:gd name="T7" fmla="*/ 0 h 218"/>
                <a:gd name="T8" fmla="*/ 266 w 376"/>
                <a:gd name="T9" fmla="*/ 164 h 218"/>
                <a:gd name="T10" fmla="*/ 310 w 376"/>
                <a:gd name="T11" fmla="*/ 0 h 218"/>
                <a:gd name="T12" fmla="*/ 372 w 376"/>
                <a:gd name="T13" fmla="*/ 0 h 218"/>
                <a:gd name="T14" fmla="*/ 298 w 376"/>
                <a:gd name="T15" fmla="*/ 218 h 218"/>
                <a:gd name="T16" fmla="*/ 228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83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6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0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39" y="222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 userDrawn="1"/>
          </p:nvSpPr>
          <p:spPr bwMode="auto">
            <a:xfrm>
              <a:off x="1343" y="2065"/>
              <a:ext cx="216" cy="306"/>
            </a:xfrm>
            <a:custGeom>
              <a:avLst/>
              <a:gdLst>
                <a:gd name="T0" fmla="*/ 216 w 216"/>
                <a:gd name="T1" fmla="*/ 2 h 306"/>
                <a:gd name="T2" fmla="*/ 214 w 216"/>
                <a:gd name="T3" fmla="*/ 56 h 306"/>
                <a:gd name="T4" fmla="*/ 214 w 216"/>
                <a:gd name="T5" fmla="*/ 218 h 306"/>
                <a:gd name="T6" fmla="*/ 210 w 216"/>
                <a:gd name="T7" fmla="*/ 244 h 306"/>
                <a:gd name="T8" fmla="*/ 202 w 216"/>
                <a:gd name="T9" fmla="*/ 266 h 306"/>
                <a:gd name="T10" fmla="*/ 190 w 216"/>
                <a:gd name="T11" fmla="*/ 282 h 306"/>
                <a:gd name="T12" fmla="*/ 174 w 216"/>
                <a:gd name="T13" fmla="*/ 292 h 306"/>
                <a:gd name="T14" fmla="*/ 138 w 216"/>
                <a:gd name="T15" fmla="*/ 304 h 306"/>
                <a:gd name="T16" fmla="*/ 104 w 216"/>
                <a:gd name="T17" fmla="*/ 306 h 306"/>
                <a:gd name="T18" fmla="*/ 76 w 216"/>
                <a:gd name="T19" fmla="*/ 304 h 306"/>
                <a:gd name="T20" fmla="*/ 46 w 216"/>
                <a:gd name="T21" fmla="*/ 296 h 306"/>
                <a:gd name="T22" fmla="*/ 26 w 216"/>
                <a:gd name="T23" fmla="*/ 282 h 306"/>
                <a:gd name="T24" fmla="*/ 16 w 216"/>
                <a:gd name="T25" fmla="*/ 268 h 306"/>
                <a:gd name="T26" fmla="*/ 10 w 216"/>
                <a:gd name="T27" fmla="*/ 248 h 306"/>
                <a:gd name="T28" fmla="*/ 70 w 216"/>
                <a:gd name="T29" fmla="*/ 236 h 306"/>
                <a:gd name="T30" fmla="*/ 72 w 216"/>
                <a:gd name="T31" fmla="*/ 244 h 306"/>
                <a:gd name="T32" fmla="*/ 80 w 216"/>
                <a:gd name="T33" fmla="*/ 258 h 306"/>
                <a:gd name="T34" fmla="*/ 96 w 216"/>
                <a:gd name="T35" fmla="*/ 266 h 306"/>
                <a:gd name="T36" fmla="*/ 108 w 216"/>
                <a:gd name="T37" fmla="*/ 266 h 306"/>
                <a:gd name="T38" fmla="*/ 134 w 216"/>
                <a:gd name="T39" fmla="*/ 260 h 306"/>
                <a:gd name="T40" fmla="*/ 142 w 216"/>
                <a:gd name="T41" fmla="*/ 250 h 306"/>
                <a:gd name="T42" fmla="*/ 148 w 216"/>
                <a:gd name="T43" fmla="*/ 238 h 306"/>
                <a:gd name="T44" fmla="*/ 150 w 216"/>
                <a:gd name="T45" fmla="*/ 220 h 306"/>
                <a:gd name="T46" fmla="*/ 150 w 216"/>
                <a:gd name="T47" fmla="*/ 186 h 306"/>
                <a:gd name="T48" fmla="*/ 134 w 216"/>
                <a:gd name="T49" fmla="*/ 202 h 306"/>
                <a:gd name="T50" fmla="*/ 120 w 216"/>
                <a:gd name="T51" fmla="*/ 210 h 306"/>
                <a:gd name="T52" fmla="*/ 92 w 216"/>
                <a:gd name="T53" fmla="*/ 216 h 306"/>
                <a:gd name="T54" fmla="*/ 80 w 216"/>
                <a:gd name="T55" fmla="*/ 216 h 306"/>
                <a:gd name="T56" fmla="*/ 60 w 216"/>
                <a:gd name="T57" fmla="*/ 210 h 306"/>
                <a:gd name="T58" fmla="*/ 36 w 216"/>
                <a:gd name="T59" fmla="*/ 196 h 306"/>
                <a:gd name="T60" fmla="*/ 12 w 216"/>
                <a:gd name="T61" fmla="*/ 166 h 306"/>
                <a:gd name="T62" fmla="*/ 2 w 216"/>
                <a:gd name="T63" fmla="*/ 128 h 306"/>
                <a:gd name="T64" fmla="*/ 0 w 216"/>
                <a:gd name="T65" fmla="*/ 108 h 306"/>
                <a:gd name="T66" fmla="*/ 6 w 216"/>
                <a:gd name="T67" fmla="*/ 68 h 306"/>
                <a:gd name="T68" fmla="*/ 22 w 216"/>
                <a:gd name="T69" fmla="*/ 34 h 306"/>
                <a:gd name="T70" fmla="*/ 52 w 216"/>
                <a:gd name="T71" fmla="*/ 10 h 306"/>
                <a:gd name="T72" fmla="*/ 72 w 216"/>
                <a:gd name="T73" fmla="*/ 2 h 306"/>
                <a:gd name="T74" fmla="*/ 94 w 216"/>
                <a:gd name="T75" fmla="*/ 0 h 306"/>
                <a:gd name="T76" fmla="*/ 106 w 216"/>
                <a:gd name="T77" fmla="*/ 2 h 306"/>
                <a:gd name="T78" fmla="*/ 128 w 216"/>
                <a:gd name="T79" fmla="*/ 8 h 306"/>
                <a:gd name="T80" fmla="*/ 148 w 216"/>
                <a:gd name="T81" fmla="*/ 22 h 306"/>
                <a:gd name="T82" fmla="*/ 156 w 216"/>
                <a:gd name="T83" fmla="*/ 2 h 306"/>
                <a:gd name="T84" fmla="*/ 106 w 216"/>
                <a:gd name="T85" fmla="*/ 172 h 306"/>
                <a:gd name="T86" fmla="*/ 114 w 216"/>
                <a:gd name="T87" fmla="*/ 172 h 306"/>
                <a:gd name="T88" fmla="*/ 132 w 216"/>
                <a:gd name="T89" fmla="*/ 164 h 306"/>
                <a:gd name="T90" fmla="*/ 146 w 216"/>
                <a:gd name="T91" fmla="*/ 144 h 306"/>
                <a:gd name="T92" fmla="*/ 150 w 216"/>
                <a:gd name="T93" fmla="*/ 124 h 306"/>
                <a:gd name="T94" fmla="*/ 152 w 216"/>
                <a:gd name="T95" fmla="*/ 110 h 306"/>
                <a:gd name="T96" fmla="*/ 148 w 216"/>
                <a:gd name="T97" fmla="*/ 78 h 306"/>
                <a:gd name="T98" fmla="*/ 138 w 216"/>
                <a:gd name="T99" fmla="*/ 58 h 306"/>
                <a:gd name="T100" fmla="*/ 120 w 216"/>
                <a:gd name="T101" fmla="*/ 46 h 306"/>
                <a:gd name="T102" fmla="*/ 108 w 216"/>
                <a:gd name="T103" fmla="*/ 44 h 306"/>
                <a:gd name="T104" fmla="*/ 90 w 216"/>
                <a:gd name="T105" fmla="*/ 48 h 306"/>
                <a:gd name="T106" fmla="*/ 76 w 216"/>
                <a:gd name="T107" fmla="*/ 58 h 306"/>
                <a:gd name="T108" fmla="*/ 68 w 216"/>
                <a:gd name="T109" fmla="*/ 78 h 306"/>
                <a:gd name="T110" fmla="*/ 64 w 216"/>
                <a:gd name="T111" fmla="*/ 108 h 306"/>
                <a:gd name="T112" fmla="*/ 64 w 216"/>
                <a:gd name="T113" fmla="*/ 124 h 306"/>
                <a:gd name="T114" fmla="*/ 70 w 216"/>
                <a:gd name="T115" fmla="*/ 144 h 306"/>
                <a:gd name="T116" fmla="*/ 82 w 216"/>
                <a:gd name="T117" fmla="*/ 164 h 306"/>
                <a:gd name="T118" fmla="*/ 98 w 216"/>
                <a:gd name="T119" fmla="*/ 172 h 306"/>
                <a:gd name="T120" fmla="*/ 106 w 216"/>
                <a:gd name="T121" fmla="*/ 172 h 3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1591" y="2061"/>
              <a:ext cx="226" cy="231"/>
            </a:xfrm>
            <a:custGeom>
              <a:avLst/>
              <a:gdLst>
                <a:gd name="T0" fmla="*/ 114 w 226"/>
                <a:gd name="T1" fmla="*/ 0 h 232"/>
                <a:gd name="T2" fmla="*/ 142 w 226"/>
                <a:gd name="T3" fmla="*/ 4 h 232"/>
                <a:gd name="T4" fmla="*/ 164 w 226"/>
                <a:gd name="T5" fmla="*/ 10 h 232"/>
                <a:gd name="T6" fmla="*/ 184 w 226"/>
                <a:gd name="T7" fmla="*/ 20 h 232"/>
                <a:gd name="T8" fmla="*/ 200 w 226"/>
                <a:gd name="T9" fmla="*/ 36 h 232"/>
                <a:gd name="T10" fmla="*/ 220 w 226"/>
                <a:gd name="T11" fmla="*/ 72 h 232"/>
                <a:gd name="T12" fmla="*/ 226 w 226"/>
                <a:gd name="T13" fmla="*/ 116 h 232"/>
                <a:gd name="T14" fmla="*/ 226 w 226"/>
                <a:gd name="T15" fmla="*/ 134 h 232"/>
                <a:gd name="T16" fmla="*/ 212 w 226"/>
                <a:gd name="T17" fmla="*/ 176 h 232"/>
                <a:gd name="T18" fmla="*/ 192 w 226"/>
                <a:gd name="T19" fmla="*/ 200 h 232"/>
                <a:gd name="T20" fmla="*/ 174 w 226"/>
                <a:gd name="T21" fmla="*/ 214 h 232"/>
                <a:gd name="T22" fmla="*/ 152 w 226"/>
                <a:gd name="T23" fmla="*/ 222 h 232"/>
                <a:gd name="T24" fmla="*/ 126 w 226"/>
                <a:gd name="T25" fmla="*/ 228 h 232"/>
                <a:gd name="T26" fmla="*/ 112 w 226"/>
                <a:gd name="T27" fmla="*/ 228 h 232"/>
                <a:gd name="T28" fmla="*/ 68 w 226"/>
                <a:gd name="T29" fmla="*/ 220 h 232"/>
                <a:gd name="T30" fmla="*/ 34 w 226"/>
                <a:gd name="T31" fmla="*/ 200 h 232"/>
                <a:gd name="T32" fmla="*/ 14 w 226"/>
                <a:gd name="T33" fmla="*/ 174 h 232"/>
                <a:gd name="T34" fmla="*/ 6 w 226"/>
                <a:gd name="T35" fmla="*/ 152 h 232"/>
                <a:gd name="T36" fmla="*/ 0 w 226"/>
                <a:gd name="T37" fmla="*/ 116 h 232"/>
                <a:gd name="T38" fmla="*/ 2 w 226"/>
                <a:gd name="T39" fmla="*/ 96 h 232"/>
                <a:gd name="T40" fmla="*/ 14 w 226"/>
                <a:gd name="T41" fmla="*/ 56 h 232"/>
                <a:gd name="T42" fmla="*/ 32 w 226"/>
                <a:gd name="T43" fmla="*/ 30 h 232"/>
                <a:gd name="T44" fmla="*/ 50 w 226"/>
                <a:gd name="T45" fmla="*/ 18 h 232"/>
                <a:gd name="T46" fmla="*/ 72 w 226"/>
                <a:gd name="T47" fmla="*/ 6 h 232"/>
                <a:gd name="T48" fmla="*/ 98 w 226"/>
                <a:gd name="T49" fmla="*/ 2 h 232"/>
                <a:gd name="T50" fmla="*/ 114 w 226"/>
                <a:gd name="T51" fmla="*/ 0 h 232"/>
                <a:gd name="T52" fmla="*/ 114 w 226"/>
                <a:gd name="T53" fmla="*/ 184 h 232"/>
                <a:gd name="T54" fmla="*/ 134 w 226"/>
                <a:gd name="T55" fmla="*/ 180 h 232"/>
                <a:gd name="T56" fmla="*/ 148 w 226"/>
                <a:gd name="T57" fmla="*/ 168 h 232"/>
                <a:gd name="T58" fmla="*/ 158 w 226"/>
                <a:gd name="T59" fmla="*/ 144 h 232"/>
                <a:gd name="T60" fmla="*/ 162 w 226"/>
                <a:gd name="T61" fmla="*/ 112 h 232"/>
                <a:gd name="T62" fmla="*/ 160 w 226"/>
                <a:gd name="T63" fmla="*/ 90 h 232"/>
                <a:gd name="T64" fmla="*/ 154 w 226"/>
                <a:gd name="T65" fmla="*/ 68 h 232"/>
                <a:gd name="T66" fmla="*/ 140 w 226"/>
                <a:gd name="T67" fmla="*/ 50 h 232"/>
                <a:gd name="T68" fmla="*/ 114 w 226"/>
                <a:gd name="T69" fmla="*/ 44 h 232"/>
                <a:gd name="T70" fmla="*/ 106 w 226"/>
                <a:gd name="T71" fmla="*/ 44 h 232"/>
                <a:gd name="T72" fmla="*/ 92 w 226"/>
                <a:gd name="T73" fmla="*/ 48 h 232"/>
                <a:gd name="T74" fmla="*/ 78 w 226"/>
                <a:gd name="T75" fmla="*/ 62 h 232"/>
                <a:gd name="T76" fmla="*/ 70 w 226"/>
                <a:gd name="T77" fmla="*/ 86 h 232"/>
                <a:gd name="T78" fmla="*/ 66 w 226"/>
                <a:gd name="T79" fmla="*/ 116 h 232"/>
                <a:gd name="T80" fmla="*/ 68 w 226"/>
                <a:gd name="T81" fmla="*/ 130 h 232"/>
                <a:gd name="T82" fmla="*/ 74 w 226"/>
                <a:gd name="T83" fmla="*/ 156 h 232"/>
                <a:gd name="T84" fmla="*/ 86 w 226"/>
                <a:gd name="T85" fmla="*/ 174 h 232"/>
                <a:gd name="T86" fmla="*/ 104 w 226"/>
                <a:gd name="T87" fmla="*/ 182 h 232"/>
                <a:gd name="T88" fmla="*/ 114 w 226"/>
                <a:gd name="T89" fmla="*/ 184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1828" y="205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0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2048" y="2002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2 w 158"/>
                <a:gd name="T7" fmla="*/ 286 h 286"/>
                <a:gd name="T8" fmla="*/ 112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40 w 158"/>
                <a:gd name="T61" fmla="*/ 238 h 286"/>
                <a:gd name="T62" fmla="*/ 140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2221" y="1973"/>
              <a:ext cx="204" cy="312"/>
            </a:xfrm>
            <a:custGeom>
              <a:avLst/>
              <a:gdLst>
                <a:gd name="T0" fmla="*/ 0 w 204"/>
                <a:gd name="T1" fmla="*/ 0 h 312"/>
                <a:gd name="T2" fmla="*/ 64 w 204"/>
                <a:gd name="T3" fmla="*/ 0 h 312"/>
                <a:gd name="T4" fmla="*/ 64 w 204"/>
                <a:gd name="T5" fmla="*/ 124 h 312"/>
                <a:gd name="T6" fmla="*/ 64 w 204"/>
                <a:gd name="T7" fmla="*/ 124 h 312"/>
                <a:gd name="T8" fmla="*/ 70 w 204"/>
                <a:gd name="T9" fmla="*/ 114 h 312"/>
                <a:gd name="T10" fmla="*/ 82 w 204"/>
                <a:gd name="T11" fmla="*/ 104 h 312"/>
                <a:gd name="T12" fmla="*/ 92 w 204"/>
                <a:gd name="T13" fmla="*/ 98 h 312"/>
                <a:gd name="T14" fmla="*/ 102 w 204"/>
                <a:gd name="T15" fmla="*/ 94 h 312"/>
                <a:gd name="T16" fmla="*/ 112 w 204"/>
                <a:gd name="T17" fmla="*/ 92 h 312"/>
                <a:gd name="T18" fmla="*/ 126 w 204"/>
                <a:gd name="T19" fmla="*/ 90 h 312"/>
                <a:gd name="T20" fmla="*/ 126 w 204"/>
                <a:gd name="T21" fmla="*/ 90 h 312"/>
                <a:gd name="T22" fmla="*/ 138 w 204"/>
                <a:gd name="T23" fmla="*/ 92 h 312"/>
                <a:gd name="T24" fmla="*/ 148 w 204"/>
                <a:gd name="T25" fmla="*/ 94 h 312"/>
                <a:gd name="T26" fmla="*/ 158 w 204"/>
                <a:gd name="T27" fmla="*/ 96 h 312"/>
                <a:gd name="T28" fmla="*/ 166 w 204"/>
                <a:gd name="T29" fmla="*/ 100 h 312"/>
                <a:gd name="T30" fmla="*/ 180 w 204"/>
                <a:gd name="T31" fmla="*/ 110 h 312"/>
                <a:gd name="T32" fmla="*/ 190 w 204"/>
                <a:gd name="T33" fmla="*/ 120 h 312"/>
                <a:gd name="T34" fmla="*/ 190 w 204"/>
                <a:gd name="T35" fmla="*/ 120 h 312"/>
                <a:gd name="T36" fmla="*/ 196 w 204"/>
                <a:gd name="T37" fmla="*/ 130 h 312"/>
                <a:gd name="T38" fmla="*/ 200 w 204"/>
                <a:gd name="T39" fmla="*/ 144 h 312"/>
                <a:gd name="T40" fmla="*/ 204 w 204"/>
                <a:gd name="T41" fmla="*/ 160 h 312"/>
                <a:gd name="T42" fmla="*/ 204 w 204"/>
                <a:gd name="T43" fmla="*/ 180 h 312"/>
                <a:gd name="T44" fmla="*/ 204 w 204"/>
                <a:gd name="T45" fmla="*/ 312 h 312"/>
                <a:gd name="T46" fmla="*/ 140 w 204"/>
                <a:gd name="T47" fmla="*/ 312 h 312"/>
                <a:gd name="T48" fmla="*/ 140 w 204"/>
                <a:gd name="T49" fmla="*/ 182 h 312"/>
                <a:gd name="T50" fmla="*/ 140 w 204"/>
                <a:gd name="T51" fmla="*/ 182 h 312"/>
                <a:gd name="T52" fmla="*/ 140 w 204"/>
                <a:gd name="T53" fmla="*/ 168 h 312"/>
                <a:gd name="T54" fmla="*/ 140 w 204"/>
                <a:gd name="T55" fmla="*/ 162 h 312"/>
                <a:gd name="T56" fmla="*/ 136 w 204"/>
                <a:gd name="T57" fmla="*/ 154 h 312"/>
                <a:gd name="T58" fmla="*/ 132 w 204"/>
                <a:gd name="T59" fmla="*/ 146 h 312"/>
                <a:gd name="T60" fmla="*/ 126 w 204"/>
                <a:gd name="T61" fmla="*/ 140 h 312"/>
                <a:gd name="T62" fmla="*/ 116 w 204"/>
                <a:gd name="T63" fmla="*/ 136 h 312"/>
                <a:gd name="T64" fmla="*/ 106 w 204"/>
                <a:gd name="T65" fmla="*/ 134 h 312"/>
                <a:gd name="T66" fmla="*/ 106 w 204"/>
                <a:gd name="T67" fmla="*/ 134 h 312"/>
                <a:gd name="T68" fmla="*/ 90 w 204"/>
                <a:gd name="T69" fmla="*/ 136 h 312"/>
                <a:gd name="T70" fmla="*/ 84 w 204"/>
                <a:gd name="T71" fmla="*/ 140 h 312"/>
                <a:gd name="T72" fmla="*/ 78 w 204"/>
                <a:gd name="T73" fmla="*/ 144 h 312"/>
                <a:gd name="T74" fmla="*/ 72 w 204"/>
                <a:gd name="T75" fmla="*/ 150 h 312"/>
                <a:gd name="T76" fmla="*/ 68 w 204"/>
                <a:gd name="T77" fmla="*/ 158 h 312"/>
                <a:gd name="T78" fmla="*/ 66 w 204"/>
                <a:gd name="T79" fmla="*/ 166 h 312"/>
                <a:gd name="T80" fmla="*/ 64 w 204"/>
                <a:gd name="T81" fmla="*/ 178 h 312"/>
                <a:gd name="T82" fmla="*/ 64 w 204"/>
                <a:gd name="T83" fmla="*/ 312 h 312"/>
                <a:gd name="T84" fmla="*/ 0 w 204"/>
                <a:gd name="T85" fmla="*/ 312 h 312"/>
                <a:gd name="T86" fmla="*/ 0 w 204"/>
                <a:gd name="T87" fmla="*/ 0 h 3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2460" y="2049"/>
              <a:ext cx="206" cy="233"/>
            </a:xfrm>
            <a:custGeom>
              <a:avLst/>
              <a:gdLst>
                <a:gd name="T0" fmla="*/ 58 w 208"/>
                <a:gd name="T1" fmla="*/ 130 h 234"/>
                <a:gd name="T2" fmla="*/ 60 w 208"/>
                <a:gd name="T3" fmla="*/ 154 h 234"/>
                <a:gd name="T4" fmla="*/ 68 w 208"/>
                <a:gd name="T5" fmla="*/ 172 h 234"/>
                <a:gd name="T6" fmla="*/ 88 w 208"/>
                <a:gd name="T7" fmla="*/ 186 h 234"/>
                <a:gd name="T8" fmla="*/ 102 w 208"/>
                <a:gd name="T9" fmla="*/ 188 h 234"/>
                <a:gd name="T10" fmla="*/ 124 w 208"/>
                <a:gd name="T11" fmla="*/ 182 h 234"/>
                <a:gd name="T12" fmla="*/ 134 w 208"/>
                <a:gd name="T13" fmla="*/ 172 h 234"/>
                <a:gd name="T14" fmla="*/ 140 w 208"/>
                <a:gd name="T15" fmla="*/ 158 h 234"/>
                <a:gd name="T16" fmla="*/ 194 w 208"/>
                <a:gd name="T17" fmla="*/ 158 h 234"/>
                <a:gd name="T18" fmla="*/ 190 w 208"/>
                <a:gd name="T19" fmla="*/ 178 h 234"/>
                <a:gd name="T20" fmla="*/ 174 w 208"/>
                <a:gd name="T21" fmla="*/ 204 h 234"/>
                <a:gd name="T22" fmla="*/ 166 w 208"/>
                <a:gd name="T23" fmla="*/ 210 h 234"/>
                <a:gd name="T24" fmla="*/ 146 w 208"/>
                <a:gd name="T25" fmla="*/ 224 h 234"/>
                <a:gd name="T26" fmla="*/ 102 w 208"/>
                <a:gd name="T27" fmla="*/ 230 h 234"/>
                <a:gd name="T28" fmla="*/ 84 w 208"/>
                <a:gd name="T29" fmla="*/ 230 h 234"/>
                <a:gd name="T30" fmla="*/ 54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0 w 208"/>
                <a:gd name="T51" fmla="*/ 6 h 234"/>
                <a:gd name="T52" fmla="*/ 102 w 208"/>
                <a:gd name="T53" fmla="*/ 0 h 234"/>
                <a:gd name="T54" fmla="*/ 114 w 208"/>
                <a:gd name="T55" fmla="*/ 2 h 234"/>
                <a:gd name="T56" fmla="*/ 140 w 208"/>
                <a:gd name="T57" fmla="*/ 6 h 234"/>
                <a:gd name="T58" fmla="*/ 158 w 208"/>
                <a:gd name="T59" fmla="*/ 18 h 234"/>
                <a:gd name="T60" fmla="*/ 178 w 208"/>
                <a:gd name="T61" fmla="*/ 40 h 234"/>
                <a:gd name="T62" fmla="*/ 186 w 208"/>
                <a:gd name="T63" fmla="*/ 54 h 234"/>
                <a:gd name="T64" fmla="*/ 196 w 208"/>
                <a:gd name="T65" fmla="*/ 76 h 234"/>
                <a:gd name="T66" fmla="*/ 200 w 208"/>
                <a:gd name="T67" fmla="*/ 117 h 234"/>
                <a:gd name="T68" fmla="*/ 58 w 208"/>
                <a:gd name="T69" fmla="*/ 130 h 234"/>
                <a:gd name="T70" fmla="*/ 138 w 208"/>
                <a:gd name="T71" fmla="*/ 94 h 234"/>
                <a:gd name="T72" fmla="*/ 136 w 208"/>
                <a:gd name="T73" fmla="*/ 74 h 234"/>
                <a:gd name="T74" fmla="*/ 128 w 208"/>
                <a:gd name="T75" fmla="*/ 58 h 234"/>
                <a:gd name="T76" fmla="*/ 112 w 208"/>
                <a:gd name="T77" fmla="*/ 46 h 234"/>
                <a:gd name="T78" fmla="*/ 100 w 208"/>
                <a:gd name="T79" fmla="*/ 44 h 234"/>
                <a:gd name="T80" fmla="*/ 82 w 208"/>
                <a:gd name="T81" fmla="*/ 48 h 234"/>
                <a:gd name="T82" fmla="*/ 70 w 208"/>
                <a:gd name="T83" fmla="*/ 60 h 234"/>
                <a:gd name="T84" fmla="*/ 62 w 208"/>
                <a:gd name="T85" fmla="*/ 74 h 234"/>
                <a:gd name="T86" fmla="*/ 138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2686" y="2126"/>
              <a:ext cx="108" cy="4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2823" y="2045"/>
              <a:ext cx="208" cy="224"/>
            </a:xfrm>
            <a:custGeom>
              <a:avLst/>
              <a:gdLst>
                <a:gd name="T0" fmla="*/ 64 w 208"/>
                <a:gd name="T1" fmla="*/ 0 h 224"/>
                <a:gd name="T2" fmla="*/ 64 w 208"/>
                <a:gd name="T3" fmla="*/ 130 h 224"/>
                <a:gd name="T4" fmla="*/ 64 w 208"/>
                <a:gd name="T5" fmla="*/ 130 h 224"/>
                <a:gd name="T6" fmla="*/ 64 w 208"/>
                <a:gd name="T7" fmla="*/ 146 h 224"/>
                <a:gd name="T8" fmla="*/ 66 w 208"/>
                <a:gd name="T9" fmla="*/ 154 h 224"/>
                <a:gd name="T10" fmla="*/ 68 w 208"/>
                <a:gd name="T11" fmla="*/ 162 h 224"/>
                <a:gd name="T12" fmla="*/ 72 w 208"/>
                <a:gd name="T13" fmla="*/ 168 h 224"/>
                <a:gd name="T14" fmla="*/ 78 w 208"/>
                <a:gd name="T15" fmla="*/ 174 h 224"/>
                <a:gd name="T16" fmla="*/ 88 w 208"/>
                <a:gd name="T17" fmla="*/ 176 h 224"/>
                <a:gd name="T18" fmla="*/ 98 w 208"/>
                <a:gd name="T19" fmla="*/ 178 h 224"/>
                <a:gd name="T20" fmla="*/ 98 w 208"/>
                <a:gd name="T21" fmla="*/ 178 h 224"/>
                <a:gd name="T22" fmla="*/ 112 w 208"/>
                <a:gd name="T23" fmla="*/ 176 h 224"/>
                <a:gd name="T24" fmla="*/ 122 w 208"/>
                <a:gd name="T25" fmla="*/ 172 h 224"/>
                <a:gd name="T26" fmla="*/ 130 w 208"/>
                <a:gd name="T27" fmla="*/ 166 h 224"/>
                <a:gd name="T28" fmla="*/ 134 w 208"/>
                <a:gd name="T29" fmla="*/ 158 h 224"/>
                <a:gd name="T30" fmla="*/ 138 w 208"/>
                <a:gd name="T31" fmla="*/ 148 h 224"/>
                <a:gd name="T32" fmla="*/ 138 w 208"/>
                <a:gd name="T33" fmla="*/ 136 h 224"/>
                <a:gd name="T34" fmla="*/ 140 w 208"/>
                <a:gd name="T35" fmla="*/ 110 h 224"/>
                <a:gd name="T36" fmla="*/ 140 w 208"/>
                <a:gd name="T37" fmla="*/ 0 h 224"/>
                <a:gd name="T38" fmla="*/ 206 w 208"/>
                <a:gd name="T39" fmla="*/ 0 h 224"/>
                <a:gd name="T40" fmla="*/ 206 w 208"/>
                <a:gd name="T41" fmla="*/ 144 h 224"/>
                <a:gd name="T42" fmla="*/ 206 w 208"/>
                <a:gd name="T43" fmla="*/ 144 h 224"/>
                <a:gd name="T44" fmla="*/ 206 w 208"/>
                <a:gd name="T45" fmla="*/ 202 h 224"/>
                <a:gd name="T46" fmla="*/ 206 w 208"/>
                <a:gd name="T47" fmla="*/ 202 h 224"/>
                <a:gd name="T48" fmla="*/ 208 w 208"/>
                <a:gd name="T49" fmla="*/ 218 h 224"/>
                <a:gd name="T50" fmla="*/ 146 w 208"/>
                <a:gd name="T51" fmla="*/ 218 h 224"/>
                <a:gd name="T52" fmla="*/ 144 w 208"/>
                <a:gd name="T53" fmla="*/ 190 h 224"/>
                <a:gd name="T54" fmla="*/ 144 w 208"/>
                <a:gd name="T55" fmla="*/ 190 h 224"/>
                <a:gd name="T56" fmla="*/ 136 w 208"/>
                <a:gd name="T57" fmla="*/ 198 h 224"/>
                <a:gd name="T58" fmla="*/ 124 w 208"/>
                <a:gd name="T59" fmla="*/ 210 h 224"/>
                <a:gd name="T60" fmla="*/ 116 w 208"/>
                <a:gd name="T61" fmla="*/ 216 h 224"/>
                <a:gd name="T62" fmla="*/ 106 w 208"/>
                <a:gd name="T63" fmla="*/ 220 h 224"/>
                <a:gd name="T64" fmla="*/ 94 w 208"/>
                <a:gd name="T65" fmla="*/ 222 h 224"/>
                <a:gd name="T66" fmla="*/ 80 w 208"/>
                <a:gd name="T67" fmla="*/ 224 h 224"/>
                <a:gd name="T68" fmla="*/ 80 w 208"/>
                <a:gd name="T69" fmla="*/ 224 h 224"/>
                <a:gd name="T70" fmla="*/ 68 w 208"/>
                <a:gd name="T71" fmla="*/ 224 h 224"/>
                <a:gd name="T72" fmla="*/ 58 w 208"/>
                <a:gd name="T73" fmla="*/ 222 h 224"/>
                <a:gd name="T74" fmla="*/ 40 w 208"/>
                <a:gd name="T75" fmla="*/ 214 h 224"/>
                <a:gd name="T76" fmla="*/ 24 w 208"/>
                <a:gd name="T77" fmla="*/ 206 h 224"/>
                <a:gd name="T78" fmla="*/ 14 w 208"/>
                <a:gd name="T79" fmla="*/ 194 h 224"/>
                <a:gd name="T80" fmla="*/ 14 w 208"/>
                <a:gd name="T81" fmla="*/ 194 h 224"/>
                <a:gd name="T82" fmla="*/ 8 w 208"/>
                <a:gd name="T83" fmla="*/ 188 h 224"/>
                <a:gd name="T84" fmla="*/ 6 w 208"/>
                <a:gd name="T85" fmla="*/ 180 h 224"/>
                <a:gd name="T86" fmla="*/ 2 w 208"/>
                <a:gd name="T87" fmla="*/ 162 h 224"/>
                <a:gd name="T88" fmla="*/ 0 w 208"/>
                <a:gd name="T89" fmla="*/ 146 h 224"/>
                <a:gd name="T90" fmla="*/ 0 w 208"/>
                <a:gd name="T91" fmla="*/ 136 h 224"/>
                <a:gd name="T92" fmla="*/ 0 w 208"/>
                <a:gd name="T93" fmla="*/ 0 h 224"/>
                <a:gd name="T94" fmla="*/ 64 w 208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3072" y="2039"/>
              <a:ext cx="208" cy="224"/>
            </a:xfrm>
            <a:custGeom>
              <a:avLst/>
              <a:gdLst>
                <a:gd name="T0" fmla="*/ 2 w 208"/>
                <a:gd name="T1" fmla="*/ 44 h 224"/>
                <a:gd name="T2" fmla="*/ 2 w 208"/>
                <a:gd name="T3" fmla="*/ 44 h 224"/>
                <a:gd name="T4" fmla="*/ 2 w 208"/>
                <a:gd name="T5" fmla="*/ 30 h 224"/>
                <a:gd name="T6" fmla="*/ 0 w 208"/>
                <a:gd name="T7" fmla="*/ 6 h 224"/>
                <a:gd name="T8" fmla="*/ 62 w 208"/>
                <a:gd name="T9" fmla="*/ 6 h 224"/>
                <a:gd name="T10" fmla="*/ 64 w 208"/>
                <a:gd name="T11" fmla="*/ 38 h 224"/>
                <a:gd name="T12" fmla="*/ 64 w 208"/>
                <a:gd name="T13" fmla="*/ 38 h 224"/>
                <a:gd name="T14" fmla="*/ 70 w 208"/>
                <a:gd name="T15" fmla="*/ 28 h 224"/>
                <a:gd name="T16" fmla="*/ 76 w 208"/>
                <a:gd name="T17" fmla="*/ 22 h 224"/>
                <a:gd name="T18" fmla="*/ 84 w 208"/>
                <a:gd name="T19" fmla="*/ 16 h 224"/>
                <a:gd name="T20" fmla="*/ 94 w 208"/>
                <a:gd name="T21" fmla="*/ 10 h 224"/>
                <a:gd name="T22" fmla="*/ 104 w 208"/>
                <a:gd name="T23" fmla="*/ 4 h 224"/>
                <a:gd name="T24" fmla="*/ 118 w 208"/>
                <a:gd name="T25" fmla="*/ 2 h 224"/>
                <a:gd name="T26" fmla="*/ 134 w 208"/>
                <a:gd name="T27" fmla="*/ 0 h 224"/>
                <a:gd name="T28" fmla="*/ 134 w 208"/>
                <a:gd name="T29" fmla="*/ 0 h 224"/>
                <a:gd name="T30" fmla="*/ 150 w 208"/>
                <a:gd name="T31" fmla="*/ 0 h 224"/>
                <a:gd name="T32" fmla="*/ 162 w 208"/>
                <a:gd name="T33" fmla="*/ 4 h 224"/>
                <a:gd name="T34" fmla="*/ 174 w 208"/>
                <a:gd name="T35" fmla="*/ 8 h 224"/>
                <a:gd name="T36" fmla="*/ 182 w 208"/>
                <a:gd name="T37" fmla="*/ 14 h 224"/>
                <a:gd name="T38" fmla="*/ 190 w 208"/>
                <a:gd name="T39" fmla="*/ 22 h 224"/>
                <a:gd name="T40" fmla="*/ 194 w 208"/>
                <a:gd name="T41" fmla="*/ 28 h 224"/>
                <a:gd name="T42" fmla="*/ 202 w 208"/>
                <a:gd name="T43" fmla="*/ 40 h 224"/>
                <a:gd name="T44" fmla="*/ 202 w 208"/>
                <a:gd name="T45" fmla="*/ 40 h 224"/>
                <a:gd name="T46" fmla="*/ 204 w 208"/>
                <a:gd name="T47" fmla="*/ 52 h 224"/>
                <a:gd name="T48" fmla="*/ 206 w 208"/>
                <a:gd name="T49" fmla="*/ 64 h 224"/>
                <a:gd name="T50" fmla="*/ 208 w 208"/>
                <a:gd name="T51" fmla="*/ 106 h 224"/>
                <a:gd name="T52" fmla="*/ 208 w 208"/>
                <a:gd name="T53" fmla="*/ 224 h 224"/>
                <a:gd name="T54" fmla="*/ 142 w 208"/>
                <a:gd name="T55" fmla="*/ 224 h 224"/>
                <a:gd name="T56" fmla="*/ 142 w 208"/>
                <a:gd name="T57" fmla="*/ 88 h 224"/>
                <a:gd name="T58" fmla="*/ 142 w 208"/>
                <a:gd name="T59" fmla="*/ 88 h 224"/>
                <a:gd name="T60" fmla="*/ 142 w 208"/>
                <a:gd name="T61" fmla="*/ 76 h 224"/>
                <a:gd name="T62" fmla="*/ 138 w 208"/>
                <a:gd name="T63" fmla="*/ 64 h 224"/>
                <a:gd name="T64" fmla="*/ 138 w 208"/>
                <a:gd name="T65" fmla="*/ 64 h 224"/>
                <a:gd name="T66" fmla="*/ 134 w 208"/>
                <a:gd name="T67" fmla="*/ 58 h 224"/>
                <a:gd name="T68" fmla="*/ 128 w 208"/>
                <a:gd name="T69" fmla="*/ 52 h 224"/>
                <a:gd name="T70" fmla="*/ 118 w 208"/>
                <a:gd name="T71" fmla="*/ 48 h 224"/>
                <a:gd name="T72" fmla="*/ 108 w 208"/>
                <a:gd name="T73" fmla="*/ 46 h 224"/>
                <a:gd name="T74" fmla="*/ 108 w 208"/>
                <a:gd name="T75" fmla="*/ 46 h 224"/>
                <a:gd name="T76" fmla="*/ 98 w 208"/>
                <a:gd name="T77" fmla="*/ 48 h 224"/>
                <a:gd name="T78" fmla="*/ 88 w 208"/>
                <a:gd name="T79" fmla="*/ 50 h 224"/>
                <a:gd name="T80" fmla="*/ 80 w 208"/>
                <a:gd name="T81" fmla="*/ 56 h 224"/>
                <a:gd name="T82" fmla="*/ 74 w 208"/>
                <a:gd name="T83" fmla="*/ 62 h 224"/>
                <a:gd name="T84" fmla="*/ 74 w 208"/>
                <a:gd name="T85" fmla="*/ 62 h 224"/>
                <a:gd name="T86" fmla="*/ 72 w 208"/>
                <a:gd name="T87" fmla="*/ 68 h 224"/>
                <a:gd name="T88" fmla="*/ 68 w 208"/>
                <a:gd name="T89" fmla="*/ 76 h 224"/>
                <a:gd name="T90" fmla="*/ 68 w 208"/>
                <a:gd name="T91" fmla="*/ 84 h 224"/>
                <a:gd name="T92" fmla="*/ 66 w 208"/>
                <a:gd name="T93" fmla="*/ 96 h 224"/>
                <a:gd name="T94" fmla="*/ 66 w 208"/>
                <a:gd name="T95" fmla="*/ 224 h 224"/>
                <a:gd name="T96" fmla="*/ 2 w 208"/>
                <a:gd name="T97" fmla="*/ 224 h 224"/>
                <a:gd name="T98" fmla="*/ 2 w 208"/>
                <a:gd name="T99" fmla="*/ 4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3322" y="1963"/>
              <a:ext cx="69" cy="312"/>
            </a:xfrm>
            <a:custGeom>
              <a:avLst/>
              <a:gdLst>
                <a:gd name="T0" fmla="*/ 0 w 70"/>
                <a:gd name="T1" fmla="*/ 0 h 312"/>
                <a:gd name="T2" fmla="*/ 66 w 70"/>
                <a:gd name="T3" fmla="*/ 0 h 312"/>
                <a:gd name="T4" fmla="*/ 66 w 70"/>
                <a:gd name="T5" fmla="*/ 56 h 312"/>
                <a:gd name="T6" fmla="*/ 0 w 70"/>
                <a:gd name="T7" fmla="*/ 56 h 312"/>
                <a:gd name="T8" fmla="*/ 0 w 70"/>
                <a:gd name="T9" fmla="*/ 0 h 312"/>
                <a:gd name="T10" fmla="*/ 2 w 70"/>
                <a:gd name="T11" fmla="*/ 94 h 312"/>
                <a:gd name="T12" fmla="*/ 62 w 70"/>
                <a:gd name="T13" fmla="*/ 94 h 312"/>
                <a:gd name="T14" fmla="*/ 62 w 70"/>
                <a:gd name="T15" fmla="*/ 312 h 312"/>
                <a:gd name="T16" fmla="*/ 2 w 70"/>
                <a:gd name="T17" fmla="*/ 312 h 312"/>
                <a:gd name="T18" fmla="*/ 2 w 70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3406" y="2057"/>
              <a:ext cx="230" cy="218"/>
            </a:xfrm>
            <a:custGeom>
              <a:avLst/>
              <a:gdLst>
                <a:gd name="T0" fmla="*/ 68 w 230"/>
                <a:gd name="T1" fmla="*/ 0 h 218"/>
                <a:gd name="T2" fmla="*/ 118 w 230"/>
                <a:gd name="T3" fmla="*/ 148 h 218"/>
                <a:gd name="T4" fmla="*/ 168 w 230"/>
                <a:gd name="T5" fmla="*/ 0 h 218"/>
                <a:gd name="T6" fmla="*/ 230 w 230"/>
                <a:gd name="T7" fmla="*/ 0 h 218"/>
                <a:gd name="T8" fmla="*/ 150 w 230"/>
                <a:gd name="T9" fmla="*/ 218 h 218"/>
                <a:gd name="T10" fmla="*/ 80 w 230"/>
                <a:gd name="T11" fmla="*/ 218 h 218"/>
                <a:gd name="T12" fmla="*/ 0 w 230"/>
                <a:gd name="T13" fmla="*/ 0 h 218"/>
                <a:gd name="T14" fmla="*/ 68 w 230"/>
                <a:gd name="T15" fmla="*/ 0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 noEditPoints="1"/>
            </p:cNvSpPr>
            <p:nvPr userDrawn="1"/>
          </p:nvSpPr>
          <p:spPr bwMode="auto">
            <a:xfrm>
              <a:off x="3645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2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3879" y="2043"/>
              <a:ext cx="135" cy="220"/>
            </a:xfrm>
            <a:custGeom>
              <a:avLst/>
              <a:gdLst>
                <a:gd name="T0" fmla="*/ 2 w 136"/>
                <a:gd name="T1" fmla="*/ 56 h 220"/>
                <a:gd name="T2" fmla="*/ 2 w 136"/>
                <a:gd name="T3" fmla="*/ 56 h 220"/>
                <a:gd name="T4" fmla="*/ 0 w 136"/>
                <a:gd name="T5" fmla="*/ 2 h 220"/>
                <a:gd name="T6" fmla="*/ 60 w 136"/>
                <a:gd name="T7" fmla="*/ 2 h 220"/>
                <a:gd name="T8" fmla="*/ 60 w 136"/>
                <a:gd name="T9" fmla="*/ 42 h 220"/>
                <a:gd name="T10" fmla="*/ 60 w 136"/>
                <a:gd name="T11" fmla="*/ 42 h 220"/>
                <a:gd name="T12" fmla="*/ 68 w 136"/>
                <a:gd name="T13" fmla="*/ 28 h 220"/>
                <a:gd name="T14" fmla="*/ 70 w 136"/>
                <a:gd name="T15" fmla="*/ 20 h 220"/>
                <a:gd name="T16" fmla="*/ 78 w 136"/>
                <a:gd name="T17" fmla="*/ 14 h 220"/>
                <a:gd name="T18" fmla="*/ 88 w 136"/>
                <a:gd name="T19" fmla="*/ 8 h 220"/>
                <a:gd name="T20" fmla="*/ 98 w 136"/>
                <a:gd name="T21" fmla="*/ 4 h 220"/>
                <a:gd name="T22" fmla="*/ 114 w 136"/>
                <a:gd name="T23" fmla="*/ 0 h 220"/>
                <a:gd name="T24" fmla="*/ 132 w 136"/>
                <a:gd name="T25" fmla="*/ 0 h 220"/>
                <a:gd name="T26" fmla="*/ 132 w 136"/>
                <a:gd name="T27" fmla="*/ 58 h 220"/>
                <a:gd name="T28" fmla="*/ 132 w 136"/>
                <a:gd name="T29" fmla="*/ 58 h 220"/>
                <a:gd name="T30" fmla="*/ 110 w 136"/>
                <a:gd name="T31" fmla="*/ 58 h 220"/>
                <a:gd name="T32" fmla="*/ 94 w 136"/>
                <a:gd name="T33" fmla="*/ 60 h 220"/>
                <a:gd name="T34" fmla="*/ 82 w 136"/>
                <a:gd name="T35" fmla="*/ 66 h 220"/>
                <a:gd name="T36" fmla="*/ 72 w 136"/>
                <a:gd name="T37" fmla="*/ 72 h 220"/>
                <a:gd name="T38" fmla="*/ 68 w 136"/>
                <a:gd name="T39" fmla="*/ 82 h 220"/>
                <a:gd name="T40" fmla="*/ 68 w 136"/>
                <a:gd name="T41" fmla="*/ 92 h 220"/>
                <a:gd name="T42" fmla="*/ 66 w 136"/>
                <a:gd name="T43" fmla="*/ 102 h 220"/>
                <a:gd name="T44" fmla="*/ 66 w 136"/>
                <a:gd name="T45" fmla="*/ 112 h 220"/>
                <a:gd name="T46" fmla="*/ 66 w 136"/>
                <a:gd name="T47" fmla="*/ 220 h 220"/>
                <a:gd name="T48" fmla="*/ 2 w 136"/>
                <a:gd name="T49" fmla="*/ 220 h 220"/>
                <a:gd name="T50" fmla="*/ 2 w 136"/>
                <a:gd name="T51" fmla="*/ 56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4018" y="2051"/>
              <a:ext cx="192" cy="229"/>
            </a:xfrm>
            <a:custGeom>
              <a:avLst/>
              <a:gdLst>
                <a:gd name="T0" fmla="*/ 60 w 192"/>
                <a:gd name="T1" fmla="*/ 156 h 230"/>
                <a:gd name="T2" fmla="*/ 66 w 192"/>
                <a:gd name="T3" fmla="*/ 172 h 230"/>
                <a:gd name="T4" fmla="*/ 74 w 192"/>
                <a:gd name="T5" fmla="*/ 182 h 230"/>
                <a:gd name="T6" fmla="*/ 88 w 192"/>
                <a:gd name="T7" fmla="*/ 186 h 230"/>
                <a:gd name="T8" fmla="*/ 98 w 192"/>
                <a:gd name="T9" fmla="*/ 186 h 230"/>
                <a:gd name="T10" fmla="*/ 112 w 192"/>
                <a:gd name="T11" fmla="*/ 184 h 230"/>
                <a:gd name="T12" fmla="*/ 122 w 192"/>
                <a:gd name="T13" fmla="*/ 178 h 230"/>
                <a:gd name="T14" fmla="*/ 130 w 192"/>
                <a:gd name="T15" fmla="*/ 160 h 230"/>
                <a:gd name="T16" fmla="*/ 130 w 192"/>
                <a:gd name="T17" fmla="*/ 154 h 230"/>
                <a:gd name="T18" fmla="*/ 116 w 192"/>
                <a:gd name="T19" fmla="*/ 142 h 230"/>
                <a:gd name="T20" fmla="*/ 60 w 192"/>
                <a:gd name="T21" fmla="*/ 126 h 230"/>
                <a:gd name="T22" fmla="*/ 44 w 192"/>
                <a:gd name="T23" fmla="*/ 120 h 230"/>
                <a:gd name="T24" fmla="*/ 26 w 192"/>
                <a:gd name="T25" fmla="*/ 114 h 230"/>
                <a:gd name="T26" fmla="*/ 12 w 192"/>
                <a:gd name="T27" fmla="*/ 96 h 230"/>
                <a:gd name="T28" fmla="*/ 6 w 192"/>
                <a:gd name="T29" fmla="*/ 68 h 230"/>
                <a:gd name="T30" fmla="*/ 8 w 192"/>
                <a:gd name="T31" fmla="*/ 54 h 230"/>
                <a:gd name="T32" fmla="*/ 20 w 192"/>
                <a:gd name="T33" fmla="*/ 28 h 230"/>
                <a:gd name="T34" fmla="*/ 46 w 192"/>
                <a:gd name="T35" fmla="*/ 12 h 230"/>
                <a:gd name="T36" fmla="*/ 80 w 192"/>
                <a:gd name="T37" fmla="*/ 2 h 230"/>
                <a:gd name="T38" fmla="*/ 102 w 192"/>
                <a:gd name="T39" fmla="*/ 0 h 230"/>
                <a:gd name="T40" fmla="*/ 132 w 192"/>
                <a:gd name="T41" fmla="*/ 4 h 230"/>
                <a:gd name="T42" fmla="*/ 158 w 192"/>
                <a:gd name="T43" fmla="*/ 16 h 230"/>
                <a:gd name="T44" fmla="*/ 176 w 192"/>
                <a:gd name="T45" fmla="*/ 36 h 230"/>
                <a:gd name="T46" fmla="*/ 184 w 192"/>
                <a:gd name="T47" fmla="*/ 66 h 230"/>
                <a:gd name="T48" fmla="*/ 126 w 192"/>
                <a:gd name="T49" fmla="*/ 66 h 230"/>
                <a:gd name="T50" fmla="*/ 122 w 192"/>
                <a:gd name="T51" fmla="*/ 50 h 230"/>
                <a:gd name="T52" fmla="*/ 114 w 192"/>
                <a:gd name="T53" fmla="*/ 44 h 230"/>
                <a:gd name="T54" fmla="*/ 94 w 192"/>
                <a:gd name="T55" fmla="*/ 40 h 230"/>
                <a:gd name="T56" fmla="*/ 82 w 192"/>
                <a:gd name="T57" fmla="*/ 40 h 230"/>
                <a:gd name="T58" fmla="*/ 66 w 192"/>
                <a:gd name="T59" fmla="*/ 52 h 230"/>
                <a:gd name="T60" fmla="*/ 64 w 192"/>
                <a:gd name="T61" fmla="*/ 60 h 230"/>
                <a:gd name="T62" fmla="*/ 66 w 192"/>
                <a:gd name="T63" fmla="*/ 70 h 230"/>
                <a:gd name="T64" fmla="*/ 82 w 192"/>
                <a:gd name="T65" fmla="*/ 80 h 230"/>
                <a:gd name="T66" fmla="*/ 134 w 192"/>
                <a:gd name="T67" fmla="*/ 94 h 230"/>
                <a:gd name="T68" fmla="*/ 148 w 192"/>
                <a:gd name="T69" fmla="*/ 98 h 230"/>
                <a:gd name="T70" fmla="*/ 170 w 192"/>
                <a:gd name="T71" fmla="*/ 110 h 230"/>
                <a:gd name="T72" fmla="*/ 184 w 192"/>
                <a:gd name="T73" fmla="*/ 122 h 230"/>
                <a:gd name="T74" fmla="*/ 190 w 192"/>
                <a:gd name="T75" fmla="*/ 140 h 230"/>
                <a:gd name="T76" fmla="*/ 192 w 192"/>
                <a:gd name="T77" fmla="*/ 152 h 230"/>
                <a:gd name="T78" fmla="*/ 186 w 192"/>
                <a:gd name="T79" fmla="*/ 178 h 230"/>
                <a:gd name="T80" fmla="*/ 168 w 192"/>
                <a:gd name="T81" fmla="*/ 204 h 230"/>
                <a:gd name="T82" fmla="*/ 136 w 192"/>
                <a:gd name="T83" fmla="*/ 220 h 230"/>
                <a:gd name="T84" fmla="*/ 92 w 192"/>
                <a:gd name="T85" fmla="*/ 226 h 230"/>
                <a:gd name="T86" fmla="*/ 70 w 192"/>
                <a:gd name="T87" fmla="*/ 226 h 230"/>
                <a:gd name="T88" fmla="*/ 42 w 192"/>
                <a:gd name="T89" fmla="*/ 218 h 230"/>
                <a:gd name="T90" fmla="*/ 24 w 192"/>
                <a:gd name="T91" fmla="*/ 206 h 230"/>
                <a:gd name="T92" fmla="*/ 16 w 192"/>
                <a:gd name="T93" fmla="*/ 200 h 230"/>
                <a:gd name="T94" fmla="*/ 4 w 192"/>
                <a:gd name="T95" fmla="*/ 176 h 230"/>
                <a:gd name="T96" fmla="*/ 0 w 192"/>
                <a:gd name="T97" fmla="*/ 156 h 2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 noEditPoints="1"/>
            </p:cNvSpPr>
            <p:nvPr userDrawn="1"/>
          </p:nvSpPr>
          <p:spPr bwMode="auto">
            <a:xfrm>
              <a:off x="4234" y="1963"/>
              <a:ext cx="69" cy="312"/>
            </a:xfrm>
            <a:custGeom>
              <a:avLst/>
              <a:gdLst>
                <a:gd name="T0" fmla="*/ 0 w 68"/>
                <a:gd name="T1" fmla="*/ 0 h 312"/>
                <a:gd name="T2" fmla="*/ 72 w 68"/>
                <a:gd name="T3" fmla="*/ 0 h 312"/>
                <a:gd name="T4" fmla="*/ 72 w 68"/>
                <a:gd name="T5" fmla="*/ 56 h 312"/>
                <a:gd name="T6" fmla="*/ 0 w 68"/>
                <a:gd name="T7" fmla="*/ 56 h 312"/>
                <a:gd name="T8" fmla="*/ 0 w 68"/>
                <a:gd name="T9" fmla="*/ 0 h 312"/>
                <a:gd name="T10" fmla="*/ 2 w 68"/>
                <a:gd name="T11" fmla="*/ 94 h 312"/>
                <a:gd name="T12" fmla="*/ 70 w 68"/>
                <a:gd name="T13" fmla="*/ 94 h 312"/>
                <a:gd name="T14" fmla="*/ 70 w 68"/>
                <a:gd name="T15" fmla="*/ 312 h 312"/>
                <a:gd name="T16" fmla="*/ 2 w 68"/>
                <a:gd name="T17" fmla="*/ 312 h 312"/>
                <a:gd name="T18" fmla="*/ 2 w 68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auto">
            <a:xfrm>
              <a:off x="4315" y="1981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0 w 158"/>
                <a:gd name="T7" fmla="*/ 286 h 286"/>
                <a:gd name="T8" fmla="*/ 110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38 w 158"/>
                <a:gd name="T61" fmla="*/ 238 h 286"/>
                <a:gd name="T62" fmla="*/ 138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 userDrawn="1"/>
          </p:nvSpPr>
          <p:spPr bwMode="auto">
            <a:xfrm>
              <a:off x="4487" y="2051"/>
              <a:ext cx="198" cy="229"/>
            </a:xfrm>
            <a:custGeom>
              <a:avLst/>
              <a:gdLst>
                <a:gd name="T0" fmla="*/ 140 w 198"/>
                <a:gd name="T1" fmla="*/ 220 h 230"/>
                <a:gd name="T2" fmla="*/ 138 w 198"/>
                <a:gd name="T3" fmla="*/ 190 h 230"/>
                <a:gd name="T4" fmla="*/ 130 w 198"/>
                <a:gd name="T5" fmla="*/ 202 h 230"/>
                <a:gd name="T6" fmla="*/ 110 w 198"/>
                <a:gd name="T7" fmla="*/ 216 h 230"/>
                <a:gd name="T8" fmla="*/ 86 w 198"/>
                <a:gd name="T9" fmla="*/ 224 h 230"/>
                <a:gd name="T10" fmla="*/ 74 w 198"/>
                <a:gd name="T11" fmla="*/ 226 h 230"/>
                <a:gd name="T12" fmla="*/ 38 w 198"/>
                <a:gd name="T13" fmla="*/ 220 h 230"/>
                <a:gd name="T14" fmla="*/ 18 w 198"/>
                <a:gd name="T15" fmla="*/ 208 h 230"/>
                <a:gd name="T16" fmla="*/ 10 w 198"/>
                <a:gd name="T17" fmla="*/ 198 h 230"/>
                <a:gd name="T18" fmla="*/ 2 w 198"/>
                <a:gd name="T19" fmla="*/ 172 h 230"/>
                <a:gd name="T20" fmla="*/ 0 w 198"/>
                <a:gd name="T21" fmla="*/ 160 h 230"/>
                <a:gd name="T22" fmla="*/ 4 w 198"/>
                <a:gd name="T23" fmla="*/ 136 h 230"/>
                <a:gd name="T24" fmla="*/ 14 w 198"/>
                <a:gd name="T25" fmla="*/ 118 h 230"/>
                <a:gd name="T26" fmla="*/ 32 w 198"/>
                <a:gd name="T27" fmla="*/ 104 h 230"/>
                <a:gd name="T28" fmla="*/ 46 w 198"/>
                <a:gd name="T29" fmla="*/ 96 h 230"/>
                <a:gd name="T30" fmla="*/ 68 w 198"/>
                <a:gd name="T31" fmla="*/ 90 h 230"/>
                <a:gd name="T32" fmla="*/ 114 w 198"/>
                <a:gd name="T33" fmla="*/ 84 h 230"/>
                <a:gd name="T34" fmla="*/ 132 w 198"/>
                <a:gd name="T35" fmla="*/ 84 h 230"/>
                <a:gd name="T36" fmla="*/ 130 w 198"/>
                <a:gd name="T37" fmla="*/ 56 h 230"/>
                <a:gd name="T38" fmla="*/ 126 w 198"/>
                <a:gd name="T39" fmla="*/ 50 h 230"/>
                <a:gd name="T40" fmla="*/ 116 w 198"/>
                <a:gd name="T41" fmla="*/ 40 h 230"/>
                <a:gd name="T42" fmla="*/ 100 w 198"/>
                <a:gd name="T43" fmla="*/ 38 h 230"/>
                <a:gd name="T44" fmla="*/ 94 w 198"/>
                <a:gd name="T45" fmla="*/ 38 h 230"/>
                <a:gd name="T46" fmla="*/ 82 w 198"/>
                <a:gd name="T47" fmla="*/ 44 h 230"/>
                <a:gd name="T48" fmla="*/ 76 w 198"/>
                <a:gd name="T49" fmla="*/ 50 h 230"/>
                <a:gd name="T50" fmla="*/ 72 w 198"/>
                <a:gd name="T51" fmla="*/ 60 h 230"/>
                <a:gd name="T52" fmla="*/ 10 w 198"/>
                <a:gd name="T53" fmla="*/ 68 h 230"/>
                <a:gd name="T54" fmla="*/ 10 w 198"/>
                <a:gd name="T55" fmla="*/ 58 h 230"/>
                <a:gd name="T56" fmla="*/ 16 w 198"/>
                <a:gd name="T57" fmla="*/ 38 h 230"/>
                <a:gd name="T58" fmla="*/ 26 w 198"/>
                <a:gd name="T59" fmla="*/ 24 h 230"/>
                <a:gd name="T60" fmla="*/ 34 w 198"/>
                <a:gd name="T61" fmla="*/ 18 h 230"/>
                <a:gd name="T62" fmla="*/ 66 w 198"/>
                <a:gd name="T63" fmla="*/ 2 h 230"/>
                <a:gd name="T64" fmla="*/ 100 w 198"/>
                <a:gd name="T65" fmla="*/ 0 h 230"/>
                <a:gd name="T66" fmla="*/ 116 w 198"/>
                <a:gd name="T67" fmla="*/ 0 h 230"/>
                <a:gd name="T68" fmla="*/ 148 w 198"/>
                <a:gd name="T69" fmla="*/ 8 h 230"/>
                <a:gd name="T70" fmla="*/ 170 w 198"/>
                <a:gd name="T71" fmla="*/ 20 h 230"/>
                <a:gd name="T72" fmla="*/ 178 w 198"/>
                <a:gd name="T73" fmla="*/ 28 h 230"/>
                <a:gd name="T74" fmla="*/ 186 w 198"/>
                <a:gd name="T75" fmla="*/ 42 h 230"/>
                <a:gd name="T76" fmla="*/ 192 w 198"/>
                <a:gd name="T77" fmla="*/ 70 h 230"/>
                <a:gd name="T78" fmla="*/ 194 w 198"/>
                <a:gd name="T79" fmla="*/ 164 h 230"/>
                <a:gd name="T80" fmla="*/ 194 w 198"/>
                <a:gd name="T81" fmla="*/ 192 h 230"/>
                <a:gd name="T82" fmla="*/ 140 w 198"/>
                <a:gd name="T83" fmla="*/ 220 h 230"/>
                <a:gd name="T84" fmla="*/ 62 w 198"/>
                <a:gd name="T85" fmla="*/ 152 h 230"/>
                <a:gd name="T86" fmla="*/ 70 w 198"/>
                <a:gd name="T87" fmla="*/ 174 h 230"/>
                <a:gd name="T88" fmla="*/ 80 w 198"/>
                <a:gd name="T89" fmla="*/ 180 h 230"/>
                <a:gd name="T90" fmla="*/ 94 w 198"/>
                <a:gd name="T91" fmla="*/ 184 h 230"/>
                <a:gd name="T92" fmla="*/ 102 w 198"/>
                <a:gd name="T93" fmla="*/ 182 h 230"/>
                <a:gd name="T94" fmla="*/ 116 w 198"/>
                <a:gd name="T95" fmla="*/ 176 h 230"/>
                <a:gd name="T96" fmla="*/ 120 w 198"/>
                <a:gd name="T97" fmla="*/ 172 h 230"/>
                <a:gd name="T98" fmla="*/ 130 w 198"/>
                <a:gd name="T99" fmla="*/ 148 h 230"/>
                <a:gd name="T100" fmla="*/ 132 w 198"/>
                <a:gd name="T101" fmla="*/ 118 h 230"/>
                <a:gd name="T102" fmla="*/ 118 w 198"/>
                <a:gd name="T103" fmla="*/ 116 h 230"/>
                <a:gd name="T104" fmla="*/ 92 w 198"/>
                <a:gd name="T105" fmla="*/ 120 h 230"/>
                <a:gd name="T106" fmla="*/ 74 w 198"/>
                <a:gd name="T107" fmla="*/ 130 h 230"/>
                <a:gd name="T108" fmla="*/ 64 w 198"/>
                <a:gd name="T109" fmla="*/ 144 h 230"/>
                <a:gd name="T110" fmla="*/ 62 w 198"/>
                <a:gd name="T111" fmla="*/ 152 h 2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 noEditPoints="1"/>
            </p:cNvSpPr>
            <p:nvPr userDrawn="1"/>
          </p:nvSpPr>
          <p:spPr bwMode="auto">
            <a:xfrm>
              <a:off x="4713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6 w 208"/>
                <a:gd name="T9" fmla="*/ 188 h 234"/>
                <a:gd name="T10" fmla="*/ 128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4 w 208"/>
                <a:gd name="T23" fmla="*/ 210 h 234"/>
                <a:gd name="T24" fmla="*/ 150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auto">
            <a:xfrm>
              <a:off x="4921" y="1981"/>
              <a:ext cx="157" cy="286"/>
            </a:xfrm>
            <a:custGeom>
              <a:avLst/>
              <a:gdLst>
                <a:gd name="T0" fmla="*/ 152 w 158"/>
                <a:gd name="T1" fmla="*/ 280 h 286"/>
                <a:gd name="T2" fmla="*/ 152 w 158"/>
                <a:gd name="T3" fmla="*/ 280 h 286"/>
                <a:gd name="T4" fmla="*/ 124 w 158"/>
                <a:gd name="T5" fmla="*/ 284 h 286"/>
                <a:gd name="T6" fmla="*/ 102 w 158"/>
                <a:gd name="T7" fmla="*/ 286 h 286"/>
                <a:gd name="T8" fmla="*/ 102 w 158"/>
                <a:gd name="T9" fmla="*/ 286 h 286"/>
                <a:gd name="T10" fmla="*/ 82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2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2 w 158"/>
                <a:gd name="T35" fmla="*/ 0 h 286"/>
                <a:gd name="T36" fmla="*/ 102 w 158"/>
                <a:gd name="T37" fmla="*/ 66 h 286"/>
                <a:gd name="T38" fmla="*/ 154 w 158"/>
                <a:gd name="T39" fmla="*/ 66 h 286"/>
                <a:gd name="T40" fmla="*/ 154 w 158"/>
                <a:gd name="T41" fmla="*/ 108 h 286"/>
                <a:gd name="T42" fmla="*/ 102 w 158"/>
                <a:gd name="T43" fmla="*/ 108 h 286"/>
                <a:gd name="T44" fmla="*/ 102 w 158"/>
                <a:gd name="T45" fmla="*/ 206 h 286"/>
                <a:gd name="T46" fmla="*/ 102 w 158"/>
                <a:gd name="T47" fmla="*/ 206 h 286"/>
                <a:gd name="T48" fmla="*/ 102 w 158"/>
                <a:gd name="T49" fmla="*/ 220 h 286"/>
                <a:gd name="T50" fmla="*/ 104 w 158"/>
                <a:gd name="T51" fmla="*/ 226 h 286"/>
                <a:gd name="T52" fmla="*/ 106 w 158"/>
                <a:gd name="T53" fmla="*/ 230 h 286"/>
                <a:gd name="T54" fmla="*/ 108 w 158"/>
                <a:gd name="T55" fmla="*/ 234 h 286"/>
                <a:gd name="T56" fmla="*/ 114 w 158"/>
                <a:gd name="T57" fmla="*/ 236 h 286"/>
                <a:gd name="T58" fmla="*/ 120 w 158"/>
                <a:gd name="T59" fmla="*/ 238 h 286"/>
                <a:gd name="T60" fmla="*/ 130 w 158"/>
                <a:gd name="T61" fmla="*/ 238 h 286"/>
                <a:gd name="T62" fmla="*/ 130 w 158"/>
                <a:gd name="T63" fmla="*/ 238 h 286"/>
                <a:gd name="T64" fmla="*/ 152 w 158"/>
                <a:gd name="T65" fmla="*/ 238 h 286"/>
                <a:gd name="T66" fmla="*/ 152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 userDrawn="1"/>
          </p:nvSpPr>
          <p:spPr bwMode="auto">
            <a:xfrm>
              <a:off x="5108" y="221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30" name="Freeform 30"/>
            <p:cNvSpPr>
              <a:spLocks noEditPoints="1"/>
            </p:cNvSpPr>
            <p:nvPr userDrawn="1"/>
          </p:nvSpPr>
          <p:spPr bwMode="auto">
            <a:xfrm>
              <a:off x="5196" y="1963"/>
              <a:ext cx="224" cy="316"/>
            </a:xfrm>
            <a:custGeom>
              <a:avLst/>
              <a:gdLst>
                <a:gd name="T0" fmla="*/ 222 w 224"/>
                <a:gd name="T1" fmla="*/ 0 h 316"/>
                <a:gd name="T2" fmla="*/ 222 w 224"/>
                <a:gd name="T3" fmla="*/ 276 h 316"/>
                <a:gd name="T4" fmla="*/ 158 w 224"/>
                <a:gd name="T5" fmla="*/ 312 h 316"/>
                <a:gd name="T6" fmla="*/ 158 w 224"/>
                <a:gd name="T7" fmla="*/ 280 h 316"/>
                <a:gd name="T8" fmla="*/ 144 w 224"/>
                <a:gd name="T9" fmla="*/ 298 h 316"/>
                <a:gd name="T10" fmla="*/ 136 w 224"/>
                <a:gd name="T11" fmla="*/ 306 h 316"/>
                <a:gd name="T12" fmla="*/ 112 w 224"/>
                <a:gd name="T13" fmla="*/ 314 h 316"/>
                <a:gd name="T14" fmla="*/ 92 w 224"/>
                <a:gd name="T15" fmla="*/ 316 h 316"/>
                <a:gd name="T16" fmla="*/ 72 w 224"/>
                <a:gd name="T17" fmla="*/ 314 h 316"/>
                <a:gd name="T18" fmla="*/ 38 w 224"/>
                <a:gd name="T19" fmla="*/ 300 h 316"/>
                <a:gd name="T20" fmla="*/ 14 w 224"/>
                <a:gd name="T21" fmla="*/ 272 h 316"/>
                <a:gd name="T22" fmla="*/ 2 w 224"/>
                <a:gd name="T23" fmla="*/ 232 h 316"/>
                <a:gd name="T24" fmla="*/ 0 w 224"/>
                <a:gd name="T25" fmla="*/ 208 h 316"/>
                <a:gd name="T26" fmla="*/ 6 w 224"/>
                <a:gd name="T27" fmla="*/ 160 h 316"/>
                <a:gd name="T28" fmla="*/ 26 w 224"/>
                <a:gd name="T29" fmla="*/ 122 h 316"/>
                <a:gd name="T30" fmla="*/ 58 w 224"/>
                <a:gd name="T31" fmla="*/ 100 h 316"/>
                <a:gd name="T32" fmla="*/ 96 w 224"/>
                <a:gd name="T33" fmla="*/ 90 h 316"/>
                <a:gd name="T34" fmla="*/ 110 w 224"/>
                <a:gd name="T35" fmla="*/ 92 h 316"/>
                <a:gd name="T36" fmla="*/ 132 w 224"/>
                <a:gd name="T37" fmla="*/ 98 h 316"/>
                <a:gd name="T38" fmla="*/ 152 w 224"/>
                <a:gd name="T39" fmla="*/ 112 h 316"/>
                <a:gd name="T40" fmla="*/ 158 w 224"/>
                <a:gd name="T41" fmla="*/ 0 h 316"/>
                <a:gd name="T42" fmla="*/ 108 w 224"/>
                <a:gd name="T43" fmla="*/ 274 h 316"/>
                <a:gd name="T44" fmla="*/ 134 w 224"/>
                <a:gd name="T45" fmla="*/ 268 h 316"/>
                <a:gd name="T46" fmla="*/ 150 w 224"/>
                <a:gd name="T47" fmla="*/ 250 h 316"/>
                <a:gd name="T48" fmla="*/ 156 w 224"/>
                <a:gd name="T49" fmla="*/ 236 h 316"/>
                <a:gd name="T50" fmla="*/ 160 w 224"/>
                <a:gd name="T51" fmla="*/ 198 h 316"/>
                <a:gd name="T52" fmla="*/ 158 w 224"/>
                <a:gd name="T53" fmla="*/ 184 h 316"/>
                <a:gd name="T54" fmla="*/ 152 w 224"/>
                <a:gd name="T55" fmla="*/ 160 h 316"/>
                <a:gd name="T56" fmla="*/ 140 w 224"/>
                <a:gd name="T57" fmla="*/ 142 h 316"/>
                <a:gd name="T58" fmla="*/ 122 w 224"/>
                <a:gd name="T59" fmla="*/ 134 h 316"/>
                <a:gd name="T60" fmla="*/ 112 w 224"/>
                <a:gd name="T61" fmla="*/ 132 h 316"/>
                <a:gd name="T62" fmla="*/ 98 w 224"/>
                <a:gd name="T63" fmla="*/ 136 h 316"/>
                <a:gd name="T64" fmla="*/ 78 w 224"/>
                <a:gd name="T65" fmla="*/ 150 h 316"/>
                <a:gd name="T66" fmla="*/ 68 w 224"/>
                <a:gd name="T67" fmla="*/ 174 h 316"/>
                <a:gd name="T68" fmla="*/ 64 w 224"/>
                <a:gd name="T69" fmla="*/ 206 h 316"/>
                <a:gd name="T70" fmla="*/ 66 w 224"/>
                <a:gd name="T71" fmla="*/ 220 h 316"/>
                <a:gd name="T72" fmla="*/ 70 w 224"/>
                <a:gd name="T73" fmla="*/ 244 h 316"/>
                <a:gd name="T74" fmla="*/ 80 w 224"/>
                <a:gd name="T75" fmla="*/ 262 h 316"/>
                <a:gd name="T76" fmla="*/ 98 w 224"/>
                <a:gd name="T77" fmla="*/ 274 h 316"/>
                <a:gd name="T78" fmla="*/ 108 w 224"/>
                <a:gd name="T79" fmla="*/ 274 h 3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 userDrawn="1"/>
          </p:nvSpPr>
          <p:spPr bwMode="auto">
            <a:xfrm>
              <a:off x="5449" y="2049"/>
              <a:ext cx="208" cy="233"/>
            </a:xfrm>
            <a:custGeom>
              <a:avLst/>
              <a:gdLst>
                <a:gd name="T0" fmla="*/ 60 w 208"/>
                <a:gd name="T1" fmla="*/ 130 h 234"/>
                <a:gd name="T2" fmla="*/ 62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4 w 208"/>
                <a:gd name="T9" fmla="*/ 188 h 234"/>
                <a:gd name="T10" fmla="*/ 128 w 208"/>
                <a:gd name="T11" fmla="*/ 182 h 234"/>
                <a:gd name="T12" fmla="*/ 136 w 208"/>
                <a:gd name="T13" fmla="*/ 172 h 234"/>
                <a:gd name="T14" fmla="*/ 142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0 w 208"/>
                <a:gd name="T21" fmla="*/ 204 h 234"/>
                <a:gd name="T22" fmla="*/ 174 w 208"/>
                <a:gd name="T23" fmla="*/ 210 h 234"/>
                <a:gd name="T24" fmla="*/ 148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6 w 208"/>
                <a:gd name="T31" fmla="*/ 222 h 234"/>
                <a:gd name="T32" fmla="*/ 36 w 208"/>
                <a:gd name="T33" fmla="*/ 212 h 234"/>
                <a:gd name="T34" fmla="*/ 28 w 208"/>
                <a:gd name="T35" fmla="*/ 204 h 234"/>
                <a:gd name="T36" fmla="*/ 14 w 208"/>
                <a:gd name="T37" fmla="*/ 186 h 234"/>
                <a:gd name="T38" fmla="*/ 0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4 w 208"/>
                <a:gd name="T49" fmla="*/ 18 h 234"/>
                <a:gd name="T50" fmla="*/ 72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0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A90B93AE-E6D4-1046-A332-AA492F8B050E}" type="datetime1">
              <a:rPr lang="de-DE" sz="800" smtClean="0"/>
              <a:pPr eaLnBrk="1" hangingPunct="1">
                <a:defRPr/>
              </a:pPr>
              <a:t>19.04.17</a:t>
            </a:fld>
            <a:endParaRPr lang="de-DE" sz="800" smtClean="0"/>
          </a:p>
        </p:txBody>
      </p:sp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7457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F3A3D60-257E-0647-AE3F-4A10C72FE4B9}" type="slidenum">
              <a:rPr lang="de-DE" sz="800" smtClean="0"/>
              <a:pPr algn="r" eaLnBrk="1" hangingPunct="1">
                <a:defRPr/>
              </a:pPr>
              <a:t>‹Nr.›</a:t>
            </a:fld>
            <a:endParaRPr lang="de-DE" sz="800" smtClean="0"/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8383E27D-031F-454B-AEDA-F7E8BBA9BA6D}" type="datetime1">
              <a:rPr lang="de-DE" sz="800" smtClean="0"/>
              <a:pPr eaLnBrk="1" hangingPunct="1">
                <a:defRPr/>
              </a:pPr>
              <a:t>19.04.17</a:t>
            </a:fld>
            <a:endParaRPr lang="de-DE" sz="800" smtClean="0"/>
          </a:p>
        </p:txBody>
      </p:sp>
      <p:sp>
        <p:nvSpPr>
          <p:cNvPr id="7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>
            <a:solidFill>
              <a:srgbClr val="89A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76550" y="6605588"/>
            <a:ext cx="3384550" cy="230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6480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262626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44321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Body text</a:t>
            </a:r>
          </a:p>
          <a:p>
            <a:pPr lvl="1"/>
            <a:r>
              <a:rPr lang="de-DE"/>
              <a:t>First level</a:t>
            </a:r>
          </a:p>
          <a:p>
            <a:pPr lvl="2"/>
            <a:r>
              <a:rPr lang="de-DE"/>
              <a:t>Second level</a:t>
            </a:r>
          </a:p>
          <a:p>
            <a:pPr lvl="3"/>
            <a:r>
              <a:rPr lang="de-DE"/>
              <a:t>Third level</a:t>
            </a:r>
          </a:p>
          <a:p>
            <a:pPr lvl="4"/>
            <a:r>
              <a:rPr lang="de-DE"/>
              <a:t>Forth level</a:t>
            </a:r>
          </a:p>
          <a:p>
            <a:pPr lvl="4"/>
            <a:r>
              <a:rPr lang="de-DE"/>
              <a:t>Fifth level</a:t>
            </a:r>
          </a:p>
          <a:p>
            <a:pPr lvl="4"/>
            <a:r>
              <a:rPr lang="de-DE"/>
              <a:t>Sixth level</a:t>
            </a:r>
          </a:p>
          <a:p>
            <a:pPr lvl="4"/>
            <a:r>
              <a:rPr lang="de-DE"/>
              <a:t>Seventh level</a:t>
            </a:r>
          </a:p>
          <a:p>
            <a:pPr lvl="4"/>
            <a:r>
              <a:rPr lang="de-DE"/>
              <a:t>Eigth level</a:t>
            </a:r>
          </a:p>
          <a:p>
            <a:pPr lvl="4"/>
            <a:endParaRPr lang="de-DE"/>
          </a:p>
        </p:txBody>
      </p:sp>
      <p:pic>
        <p:nvPicPr>
          <p:cNvPr id="1028" name="Grafik 37" descr="Goethe-Logo 080508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476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175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985838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1257300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783" y="2333625"/>
            <a:ext cx="7772400" cy="2160579"/>
          </a:xfrm>
          <a:noFill/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Sitzung 4: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Wissen systematisch festhalten I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&amp; 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Schreibaufgabe 1 Response</a:t>
            </a:r>
            <a:r>
              <a:rPr lang="de-DE" smtClean="0">
                <a:latin typeface="Arial" charset="0"/>
                <a:cs typeface="Arial" charset="0"/>
              </a:rPr>
              <a:t>-Paper</a:t>
            </a:r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782372"/>
            <a:ext cx="6400800" cy="856428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Seminartitel</a:t>
            </a:r>
          </a:p>
          <a:p>
            <a:pPr eaLnBrk="1" hangingPunct="1">
              <a:spcAft>
                <a:spcPts val="300"/>
              </a:spcAft>
            </a:pPr>
            <a:endParaRPr lang="de-DE" sz="1600" dirty="0" smtClean="0">
              <a:latin typeface="Arial" charset="0"/>
              <a:cs typeface="Arial" charset="0"/>
            </a:endParaRPr>
          </a:p>
          <a:p>
            <a:pPr eaLnBrk="1" hangingPunct="1">
              <a:spcAft>
                <a:spcPts val="300"/>
              </a:spcAft>
            </a:pPr>
            <a:endParaRPr lang="de-DE" sz="1600" dirty="0">
              <a:latin typeface="Arial" charset="0"/>
              <a:cs typeface="Arial" charset="0"/>
            </a:endParaRPr>
          </a:p>
          <a:p>
            <a:pPr eaLnBrk="1" hangingPunct="1"/>
            <a:r>
              <a:rPr lang="de-DE" sz="1200" dirty="0" smtClean="0">
                <a:latin typeface="Arial" charset="0"/>
                <a:cs typeface="Arial" charset="0"/>
              </a:rPr>
              <a:t>Name Tutor*in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sz="2600" dirty="0" smtClean="0"/>
              <a:t>Zur Erinnerung:</a:t>
            </a:r>
          </a:p>
          <a:p>
            <a:pPr algn="ctr"/>
            <a:endParaRPr lang="de-DE" sz="2600" dirty="0"/>
          </a:p>
          <a:p>
            <a:pPr algn="ctr"/>
            <a:endParaRPr lang="de-DE" sz="2600" dirty="0" smtClean="0"/>
          </a:p>
          <a:p>
            <a:pPr algn="ctr">
              <a:buFont typeface="Arial"/>
              <a:buChar char="•"/>
            </a:pPr>
            <a:r>
              <a:rPr lang="de-DE" sz="2600" b="0" dirty="0" smtClean="0"/>
              <a:t>Annahme (!) der Schreibaufgabe über OLAT</a:t>
            </a:r>
          </a:p>
          <a:p>
            <a:pPr algn="ctr">
              <a:buFont typeface="Arial"/>
              <a:buChar char="•"/>
            </a:pPr>
            <a:endParaRPr lang="de-DE" sz="2600" b="0" dirty="0" smtClean="0"/>
          </a:p>
          <a:p>
            <a:pPr algn="ctr">
              <a:buFont typeface="Arial"/>
              <a:buChar char="•"/>
            </a:pPr>
            <a:r>
              <a:rPr lang="de-DE" sz="2600" b="0" dirty="0" smtClean="0"/>
              <a:t>Abgabe über OLAT bis </a:t>
            </a:r>
            <a:r>
              <a:rPr lang="de-DE" sz="2600" i="1" u="sng" dirty="0" smtClean="0">
                <a:solidFill>
                  <a:srgbClr val="FF0000"/>
                </a:solidFill>
              </a:rPr>
              <a:t>Datum (Uhrzeit)</a:t>
            </a:r>
          </a:p>
          <a:p>
            <a:pPr algn="ctr">
              <a:buFont typeface="Arial"/>
              <a:buChar char="•"/>
            </a:pPr>
            <a:endParaRPr lang="de-DE" sz="2600" dirty="0" smtClean="0">
              <a:solidFill>
                <a:srgbClr val="FF0000"/>
              </a:solidFill>
            </a:endParaRPr>
          </a:p>
          <a:p>
            <a:pPr marL="0" indent="0" algn="ctr"/>
            <a:r>
              <a:rPr lang="de-DE" sz="2600" b="0" dirty="0" smtClean="0">
                <a:sym typeface="Wingdings"/>
              </a:rPr>
              <a:t> Hochladen als </a:t>
            </a:r>
            <a:r>
              <a:rPr lang="de-DE" sz="2600" i="1" dirty="0" err="1" smtClean="0">
                <a:solidFill>
                  <a:srgbClr val="FF0000"/>
                </a:solidFill>
                <a:sym typeface="Wingdings"/>
              </a:rPr>
              <a:t>Dateibenennung.format</a:t>
            </a:r>
            <a:endParaRPr lang="de-DE" sz="2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72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191327"/>
              </p:ext>
            </p:extLst>
          </p:nvPr>
        </p:nvGraphicFramePr>
        <p:xfrm>
          <a:off x="215900" y="1168400"/>
          <a:ext cx="8724900" cy="3363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24900"/>
              </a:tblGrid>
              <a:tr h="635199">
                <a:tc>
                  <a:txBody>
                    <a:bodyPr/>
                    <a:lstStyle/>
                    <a:p>
                      <a:pPr algn="l"/>
                      <a:r>
                        <a:rPr lang="de-DE" sz="2400" noProof="0" dirty="0" smtClean="0"/>
                        <a:t>1. Akademisches</a:t>
                      </a:r>
                      <a:r>
                        <a:rPr lang="de-DE" sz="2400" baseline="0" noProof="0" dirty="0" smtClean="0"/>
                        <a:t> Journal</a:t>
                      </a:r>
                      <a:endParaRPr lang="de-DE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r>
                        <a:rPr lang="de-DE" sz="2400" noProof="0" dirty="0" smtClean="0"/>
                        <a:t>2. Abschlussdiskussion Block I </a:t>
                      </a:r>
                      <a:r>
                        <a:rPr lang="de-DE" sz="2400" noProof="0" smtClean="0"/>
                        <a:t>– Inhaltliche </a:t>
                      </a:r>
                      <a:r>
                        <a:rPr lang="de-DE" sz="2400" noProof="0" dirty="0" smtClean="0"/>
                        <a:t>Wiederholung / Vertiefung</a:t>
                      </a:r>
                      <a:endParaRPr lang="de-DE" sz="2400" b="1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r>
                        <a:rPr lang="de-DE" sz="2400" b="0" noProof="0" dirty="0" smtClean="0">
                          <a:solidFill>
                            <a:schemeClr val="tx1"/>
                          </a:solidFill>
                        </a:rPr>
                        <a:t>3. Wissen</a:t>
                      </a:r>
                      <a:r>
                        <a:rPr lang="de-DE" sz="2400" b="0" baseline="0" noProof="0" dirty="0" smtClean="0">
                          <a:solidFill>
                            <a:schemeClr val="tx1"/>
                          </a:solidFill>
                        </a:rPr>
                        <a:t> fixieren zur Reproduktion</a:t>
                      </a:r>
                      <a:endParaRPr lang="de-DE" sz="2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noProof="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de-DE" sz="2400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400" noProof="0" dirty="0" smtClean="0"/>
                        <a:t>SQ3R-Lesetechnik</a:t>
                      </a:r>
                      <a:endParaRPr lang="de-DE" sz="2400" b="1" noProof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r>
                        <a:rPr lang="de-DE" sz="2400" b="0" noProof="0" dirty="0" smtClean="0">
                          <a:solidFill>
                            <a:schemeClr val="tx1"/>
                          </a:solidFill>
                        </a:rPr>
                        <a:t>5. Textsorte</a:t>
                      </a:r>
                      <a:r>
                        <a:rPr lang="de-DE" sz="2400" b="0" baseline="0" noProof="0" dirty="0" smtClean="0">
                          <a:solidFill>
                            <a:schemeClr val="tx1"/>
                          </a:solidFill>
                        </a:rPr>
                        <a:t> Response-Paper</a:t>
                      </a:r>
                      <a:endParaRPr lang="de-DE" sz="2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Akademisches Journal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Das akademische Journal...</a:t>
            </a:r>
          </a:p>
          <a:p>
            <a:pPr>
              <a:buFont typeface="Arial"/>
              <a:buChar char="•"/>
            </a:pPr>
            <a:r>
              <a:rPr lang="de-DE" b="0" dirty="0"/>
              <a:t>dient dem Schreibprozess als „Vorbereitung in der Form von Aneignung von Stoff, Gedankenentwicklung, Sammlung von Material und Entwürfen“ (Lange 2010: 232</a:t>
            </a:r>
            <a:r>
              <a:rPr lang="de-DE" b="0" dirty="0" smtClean="0"/>
              <a:t>). </a:t>
            </a:r>
            <a:endParaRPr lang="de-DE" b="0" dirty="0"/>
          </a:p>
          <a:p>
            <a:pPr>
              <a:buFont typeface="Arial"/>
              <a:buChar char="•"/>
            </a:pPr>
            <a:r>
              <a:rPr lang="de-DE" b="0" dirty="0" smtClean="0"/>
              <a:t>hält Gedanken, Verweise, Argumente, Daten usw. an </a:t>
            </a:r>
            <a:r>
              <a:rPr lang="de-DE" b="0" i="1" dirty="0" smtClean="0"/>
              <a:t>einem</a:t>
            </a:r>
            <a:r>
              <a:rPr lang="de-DE" b="0" dirty="0" smtClean="0"/>
              <a:t> Ort fest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 ...in der Form </a:t>
            </a:r>
            <a:r>
              <a:rPr lang="de-DE" b="0" i="1" dirty="0" smtClean="0"/>
              <a:t>schreiberzentrierten </a:t>
            </a:r>
            <a:r>
              <a:rPr lang="de-DE" b="0" dirty="0" smtClean="0"/>
              <a:t>Texts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Ist (analog oder digital) </a:t>
            </a:r>
            <a:r>
              <a:rPr lang="de-DE" b="0" i="1" dirty="0" smtClean="0"/>
              <a:t>immer</a:t>
            </a:r>
            <a:r>
              <a:rPr lang="de-DE" b="0" dirty="0" smtClean="0"/>
              <a:t> zur Hand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Kann </a:t>
            </a:r>
            <a:r>
              <a:rPr lang="de-DE" b="0" i="1" dirty="0" smtClean="0"/>
              <a:t>studien-, semesterbegleitend</a:t>
            </a:r>
            <a:r>
              <a:rPr lang="de-DE" b="0" dirty="0" smtClean="0"/>
              <a:t> oder für ein </a:t>
            </a:r>
            <a:r>
              <a:rPr lang="de-DE" b="0" i="1" dirty="0" smtClean="0"/>
              <a:t>Thema / Schreibprojekt</a:t>
            </a:r>
            <a:r>
              <a:rPr lang="de-DE" b="0" dirty="0" smtClean="0"/>
              <a:t> angelegt werden</a:t>
            </a:r>
          </a:p>
          <a:p>
            <a:pPr>
              <a:buFont typeface="Arial"/>
              <a:buChar char="•"/>
            </a:pPr>
            <a:endParaRPr lang="de-DE" b="0" dirty="0"/>
          </a:p>
          <a:p>
            <a:pPr marL="0" indent="0"/>
            <a:r>
              <a:rPr lang="de-DE" dirty="0" smtClean="0"/>
              <a:t>Beispiel</a:t>
            </a:r>
            <a:r>
              <a:rPr lang="de-DE" b="0" dirty="0" smtClean="0"/>
              <a:t>: 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Szenario „Geistesblitz beim Frühstückmachen“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Oder auch: Grüne / Blaue / Rote Hefte (Max Horkheimer)</a:t>
            </a:r>
            <a:br>
              <a:rPr lang="de-DE" b="0" dirty="0" smtClean="0"/>
            </a:br>
            <a:r>
              <a:rPr lang="de-DE" b="0" dirty="0" smtClean="0"/>
              <a:t>	        Zettelkasten (Hans Blumenberg / Niklas Luhmann)</a:t>
            </a:r>
          </a:p>
          <a:p>
            <a:pPr marL="285750" indent="-285750">
              <a:buFont typeface="Arial"/>
              <a:buChar char="•"/>
            </a:pPr>
            <a:endParaRPr lang="de-DE" b="0" dirty="0"/>
          </a:p>
          <a:p>
            <a:pPr marL="0" indent="0"/>
            <a:r>
              <a:rPr lang="de-DE" dirty="0" smtClean="0"/>
              <a:t>Was wird alles notiert?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 Fragen – Zeitpläne / </a:t>
            </a:r>
            <a:r>
              <a:rPr lang="de-DE" b="0" dirty="0" err="1" smtClean="0"/>
              <a:t>To</a:t>
            </a:r>
            <a:r>
              <a:rPr lang="de-DE" b="0" dirty="0" smtClean="0"/>
              <a:t>-Dos – Gliederungen – Literaturhinweise – Zitate – vorformulierte Argumente – Skizzen &amp; Grafiken – wichtige Begriffe / Hinweise </a:t>
            </a:r>
            <a:r>
              <a:rPr lang="de-DE" b="0" dirty="0" smtClean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>
                <a:solidFill>
                  <a:srgbClr val="FF0000"/>
                </a:solidFill>
              </a:rPr>
              <a:t>und alles, was irgendwie sinnvoll erscheint!</a:t>
            </a:r>
          </a:p>
          <a:p>
            <a:pPr marL="0" indent="0"/>
            <a:endParaRPr lang="de-DE" b="0" dirty="0" smtClean="0"/>
          </a:p>
        </p:txBody>
      </p:sp>
    </p:spTree>
    <p:extLst>
      <p:ext uri="{BB962C8B-B14F-4D97-AF65-F5344CB8AC3E}">
        <p14:creationId xmlns:p14="http://schemas.microsoft.com/office/powerpoint/2010/main" val="344945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Wissen fixieren – Wissen reproduzieren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095375"/>
            <a:ext cx="8280400" cy="5365750"/>
          </a:xfrm>
        </p:spPr>
        <p:txBody>
          <a:bodyPr/>
          <a:lstStyle/>
          <a:p>
            <a:r>
              <a:rPr lang="de-DE" dirty="0" smtClean="0"/>
              <a:t>Lesen &amp; Schreiben akademischer Textsorten ist...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Kognitiv anspruchsvoll (Kurzzeit- und Langzeitgedächtnis)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Arbeits- und zeitintensiv (</a:t>
            </a:r>
            <a:r>
              <a:rPr lang="de-DE" b="0" dirty="0" smtClean="0">
                <a:sym typeface="Wingdings"/>
              </a:rPr>
              <a:t> </a:t>
            </a:r>
            <a:r>
              <a:rPr lang="de-DE" b="0" i="1" dirty="0" smtClean="0">
                <a:sym typeface="Wingdings"/>
              </a:rPr>
              <a:t>Zeitmanagement, Sitzung 12</a:t>
            </a:r>
            <a:r>
              <a:rPr lang="de-DE" b="0" dirty="0" smtClean="0">
                <a:sym typeface="Wingdings"/>
              </a:rPr>
              <a:t>)</a:t>
            </a:r>
            <a:endParaRPr lang="de-DE" b="0" dirty="0" smtClean="0"/>
          </a:p>
          <a:p>
            <a:pPr>
              <a:buFont typeface="Arial"/>
              <a:buChar char="•"/>
            </a:pPr>
            <a:r>
              <a:rPr lang="de-DE" b="0" dirty="0" smtClean="0"/>
              <a:t>Kontinuierlicher Prozess</a:t>
            </a:r>
          </a:p>
          <a:p>
            <a:pPr marL="0" indent="0"/>
            <a:r>
              <a:rPr lang="de-DE" b="0" dirty="0" smtClean="0">
                <a:sym typeface="Wingdings"/>
              </a:rPr>
              <a:t> Je mehr &amp; komplexere Schreibprojekte / Seminare / Prüfungen, desto ‚schlimmer‘</a:t>
            </a:r>
            <a:endParaRPr lang="de-DE" b="0" dirty="0" smtClean="0"/>
          </a:p>
          <a:p>
            <a:pPr>
              <a:buFont typeface="Arial"/>
              <a:buChar char="•"/>
            </a:pPr>
            <a:endParaRPr lang="de-DE" b="0" dirty="0"/>
          </a:p>
          <a:p>
            <a:pPr marL="0" indent="0"/>
            <a:r>
              <a:rPr lang="de-DE" dirty="0" smtClean="0"/>
              <a:t>Deswegen: </a:t>
            </a:r>
            <a:r>
              <a:rPr lang="de-DE" dirty="0" smtClean="0">
                <a:solidFill>
                  <a:srgbClr val="FF0000"/>
                </a:solidFill>
              </a:rPr>
              <a:t>Erarbeitetes »Wissen« zur Reproduktion festhalten</a:t>
            </a:r>
            <a:r>
              <a:rPr lang="de-DE" dirty="0" smtClean="0"/>
              <a:t>!</a:t>
            </a:r>
          </a:p>
          <a:p>
            <a:pPr marL="0" indent="0"/>
            <a:endParaRPr lang="de-DE" b="0" dirty="0"/>
          </a:p>
          <a:p>
            <a:pPr marL="0" indent="0"/>
            <a:r>
              <a:rPr lang="de-DE" dirty="0" smtClean="0"/>
              <a:t>Fixieren &amp; Reproduktion von Wissen meint...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Einmal erarbeitetes Wissen (in welcher Form auch immer) für zukünftigen Zugriff </a:t>
            </a:r>
            <a:r>
              <a:rPr lang="de-DE" b="0" i="1" dirty="0" smtClean="0"/>
              <a:t>festhalten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Den eigenen Gedankengang für sich selbst (und andere)</a:t>
            </a:r>
            <a:r>
              <a:rPr lang="de-DE" b="0" i="1" dirty="0" smtClean="0"/>
              <a:t> </a:t>
            </a:r>
            <a:r>
              <a:rPr lang="de-DE" b="0" i="1" dirty="0" smtClean="0"/>
              <a:t>nachvollziehbar </a:t>
            </a:r>
            <a:r>
              <a:rPr lang="de-DE" b="0" i="1" smtClean="0"/>
              <a:t>/ </a:t>
            </a:r>
            <a:r>
              <a:rPr lang="de-DE" b="0" i="1" smtClean="0"/>
              <a:t>transparent </a:t>
            </a:r>
            <a:r>
              <a:rPr lang="de-DE" b="0" i="1" dirty="0" smtClean="0"/>
              <a:t>halten</a:t>
            </a:r>
            <a:r>
              <a:rPr lang="de-DE" b="0" dirty="0" smtClean="0"/>
              <a:t> (</a:t>
            </a:r>
            <a:r>
              <a:rPr lang="de-DE" b="0" dirty="0" smtClean="0">
                <a:sym typeface="Wingdings"/>
              </a:rPr>
              <a:t> </a:t>
            </a:r>
            <a:r>
              <a:rPr lang="de-DE" b="0" i="1" dirty="0" smtClean="0">
                <a:sym typeface="Wingdings"/>
              </a:rPr>
              <a:t>Argumentation, Sitzung 8</a:t>
            </a:r>
            <a:r>
              <a:rPr lang="de-DE" b="0" dirty="0" smtClean="0">
                <a:sym typeface="Wingdings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>
                <a:sym typeface="Wingdings"/>
              </a:rPr>
              <a:t>Abstraktion &amp; Verknüpfung von Wissen ermöglichen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>
                <a:sym typeface="Wingdings"/>
              </a:rPr>
              <a:t>Akademischen Arbeitsprozess </a:t>
            </a:r>
            <a:r>
              <a:rPr lang="de-DE" b="0" i="1" dirty="0" smtClean="0">
                <a:sym typeface="Wingdings"/>
              </a:rPr>
              <a:t>entlasten</a:t>
            </a:r>
            <a:r>
              <a:rPr lang="de-DE" b="0" dirty="0" smtClean="0">
                <a:sym typeface="Wingdings"/>
              </a:rPr>
              <a:t> durch Externalisierung / Auslagerung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>
                <a:sym typeface="Wingdings"/>
              </a:rPr>
              <a:t>Spontanität &amp; Zufälle (»</a:t>
            </a:r>
            <a:r>
              <a:rPr lang="de-DE" b="0" dirty="0" err="1" smtClean="0">
                <a:sym typeface="Wingdings"/>
              </a:rPr>
              <a:t>Serendipity</a:t>
            </a:r>
            <a:r>
              <a:rPr lang="de-DE" b="0" dirty="0" smtClean="0">
                <a:sym typeface="Wingdings"/>
              </a:rPr>
              <a:t>«) für Schreibprozesse nutzen</a:t>
            </a:r>
            <a:endParaRPr lang="de-DE" b="0" dirty="0"/>
          </a:p>
          <a:p>
            <a:pPr marL="0" indent="0"/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157840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/>
              <a:t>Wissen fixieren – Wissen reproduzieren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Beispielfall: </a:t>
            </a:r>
            <a:r>
              <a:rPr lang="de-DE" dirty="0" err="1" smtClean="0"/>
              <a:t>Prüfungsfom</a:t>
            </a:r>
            <a:r>
              <a:rPr lang="de-DE" dirty="0" smtClean="0"/>
              <a:t> »Klausur«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Vorlesungsnotizen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Lernkarten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Überblicks-Zettel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Lerngruppen &amp; Probe-Klausuren</a:t>
            </a:r>
          </a:p>
          <a:p>
            <a:pPr marL="0" indent="0"/>
            <a:r>
              <a:rPr lang="de-DE" b="0" dirty="0" smtClean="0"/>
              <a:t>... insgesamt viel ‚Arbeit‘</a:t>
            </a:r>
          </a:p>
          <a:p>
            <a:pPr marL="0" indent="0"/>
            <a:endParaRPr lang="de-DE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charset="0"/>
              <a:buChar char="à"/>
            </a:pPr>
            <a:r>
              <a:rPr lang="de-DE" dirty="0" smtClean="0"/>
              <a:t>Wieso also nicht auch für andere </a:t>
            </a:r>
            <a:r>
              <a:rPr lang="de-DE" i="1" dirty="0" smtClean="0"/>
              <a:t>Schreibprojekte</a:t>
            </a:r>
            <a:r>
              <a:rPr lang="de-DE" dirty="0" smtClean="0"/>
              <a:t>?</a:t>
            </a:r>
          </a:p>
          <a:p>
            <a:pPr marL="0" indent="0"/>
            <a:endParaRPr lang="de-DE" dirty="0" smtClean="0">
              <a:solidFill>
                <a:srgbClr val="FF0000"/>
              </a:solidFill>
            </a:endParaRPr>
          </a:p>
          <a:p>
            <a:pPr marL="0" indent="0"/>
            <a:r>
              <a:rPr lang="de-DE" dirty="0" smtClean="0">
                <a:solidFill>
                  <a:srgbClr val="FF0000"/>
                </a:solidFill>
              </a:rPr>
              <a:t>Wichtig: Eigene Strategien ausprobieren &amp; verbinden!</a:t>
            </a:r>
          </a:p>
          <a:p>
            <a:pPr marL="0" indent="0"/>
            <a:endParaRPr lang="de-DE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e-DE" b="0" dirty="0" smtClean="0">
                <a:solidFill>
                  <a:srgbClr val="000000"/>
                </a:solidFill>
              </a:rPr>
              <a:t>Heute: Akademisches Journal, SQ3R-Lesetechnik &amp; Response-Paper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>
                <a:solidFill>
                  <a:srgbClr val="000000"/>
                </a:solidFill>
              </a:rPr>
              <a:t>Sitzung 5: Exzerpieren</a:t>
            </a:r>
          </a:p>
          <a:p>
            <a:pPr marL="285750" indent="-285750">
              <a:buFont typeface="Arial"/>
              <a:buChar char="•"/>
            </a:pPr>
            <a:r>
              <a:rPr lang="de-DE" b="0" dirty="0" smtClean="0">
                <a:solidFill>
                  <a:srgbClr val="000000"/>
                </a:solidFill>
              </a:rPr>
              <a:t>Sitzung 6: Visualisieren</a:t>
            </a:r>
          </a:p>
          <a:p>
            <a:pPr marL="285750" indent="-285750">
              <a:buFont typeface="Arial"/>
              <a:buChar char="•"/>
            </a:pPr>
            <a:endParaRPr lang="de-DE" dirty="0" smtClean="0">
              <a:solidFill>
                <a:srgbClr val="000000"/>
              </a:solidFill>
            </a:endParaRPr>
          </a:p>
          <a:p>
            <a:pPr marL="0" indent="0"/>
            <a:endParaRPr lang="de-DE" dirty="0">
              <a:solidFill>
                <a:srgbClr val="FF0000"/>
              </a:solidFill>
            </a:endParaRPr>
          </a:p>
          <a:p>
            <a:pPr marL="0" indent="0"/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50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SQ3R-Lesetechnik - Grundlegendes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de-DE" b="0" dirty="0" smtClean="0"/>
              <a:t>Verbindet Lesen &amp; Schreiben in Form </a:t>
            </a:r>
            <a:r>
              <a:rPr lang="de-DE" b="0" i="1" dirty="0" smtClean="0"/>
              <a:t>sukzessiver Arbeitsschritte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Kombination von »kursorischen« und »genauen« Lesen (</a:t>
            </a:r>
            <a:r>
              <a:rPr lang="de-DE" b="0" i="1" dirty="0" smtClean="0"/>
              <a:t>Sitzung 2</a:t>
            </a:r>
            <a:r>
              <a:rPr lang="de-DE" b="0" dirty="0" smtClean="0"/>
              <a:t>)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Besonders nützlich während der an Fragestellung orientierten </a:t>
            </a:r>
            <a:r>
              <a:rPr lang="de-DE" b="0" i="1" dirty="0" smtClean="0"/>
              <a:t>Materialauswertung</a:t>
            </a:r>
            <a:r>
              <a:rPr lang="de-DE" b="0" dirty="0" smtClean="0"/>
              <a:t> </a:t>
            </a:r>
            <a:br>
              <a:rPr lang="de-DE" b="0" dirty="0" smtClean="0"/>
            </a:br>
            <a:endParaRPr lang="de-DE" dirty="0" smtClean="0">
              <a:sym typeface="Wingdings"/>
            </a:endParaRPr>
          </a:p>
          <a:p>
            <a:pPr marL="285750" indent="-285750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Ziel: Fragenorientierte Auswahl &amp; Lesen akademischer Texte bei dauerhaftem Festhalten von Erkenntnissen</a:t>
            </a:r>
          </a:p>
        </p:txBody>
      </p:sp>
    </p:spTree>
    <p:extLst>
      <p:ext uri="{BB962C8B-B14F-4D97-AF65-F5344CB8AC3E}">
        <p14:creationId xmlns:p14="http://schemas.microsoft.com/office/powerpoint/2010/main" val="3760043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SQ3R</a:t>
            </a:r>
            <a:r>
              <a:rPr lang="de-DE" dirty="0"/>
              <a:t>-Lesetechnik 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174750"/>
            <a:ext cx="8280400" cy="4954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FF0000"/>
                </a:solidFill>
              </a:rPr>
              <a:t>S</a:t>
            </a:r>
            <a:r>
              <a:rPr lang="de-DE" dirty="0" smtClean="0"/>
              <a:t>urvey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de-DE" b="0" i="1" dirty="0" smtClean="0"/>
              <a:t>»kursorisches« </a:t>
            </a:r>
            <a:r>
              <a:rPr lang="de-DE" b="0" dirty="0" smtClean="0"/>
              <a:t>Überfliegen zwecks Überblick &amp; Auswahl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de-DE" b="0" dirty="0" smtClean="0"/>
              <a:t>Abstract / Einleitung / Schluss / Kapitelüberschriften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de-DE" b="0" dirty="0" smtClean="0"/>
              <a:t>Tabellen &amp; Grafiken</a:t>
            </a:r>
          </a:p>
          <a:p>
            <a:pPr marL="0" indent="0">
              <a:lnSpc>
                <a:spcPct val="90000"/>
              </a:lnSpc>
            </a:pPr>
            <a:endParaRPr lang="de-DE" b="0" dirty="0"/>
          </a:p>
          <a:p>
            <a:pPr marL="0" indent="0">
              <a:lnSpc>
                <a:spcPct val="90000"/>
              </a:lnSpc>
            </a:pPr>
            <a:r>
              <a:rPr lang="de-DE" dirty="0" err="1" smtClean="0">
                <a:solidFill>
                  <a:srgbClr val="FF0000"/>
                </a:solidFill>
              </a:rPr>
              <a:t>Q</a:t>
            </a:r>
            <a:r>
              <a:rPr lang="de-DE" dirty="0" err="1" smtClean="0"/>
              <a:t>uestion</a:t>
            </a:r>
            <a:endParaRPr lang="de-DE" dirty="0" smtClean="0"/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de-DE" b="0" dirty="0" smtClean="0"/>
              <a:t>Ausgehend von Vorwissen (oder Fragestellung des Schreibprojekts) </a:t>
            </a:r>
            <a:r>
              <a:rPr lang="de-DE" b="0" i="1" dirty="0" smtClean="0"/>
              <a:t>Fragen</a:t>
            </a:r>
            <a:r>
              <a:rPr lang="de-DE" b="0" dirty="0" smtClean="0"/>
              <a:t> an den Text formulieren, die er beantworten soll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de-DE" b="0" dirty="0"/>
          </a:p>
          <a:p>
            <a:pPr marL="0" indent="0">
              <a:lnSpc>
                <a:spcPct val="90000"/>
              </a:lnSpc>
            </a:pPr>
            <a:r>
              <a:rPr lang="de-DE" dirty="0" smtClean="0">
                <a:solidFill>
                  <a:srgbClr val="FF0000"/>
                </a:solidFill>
              </a:rPr>
              <a:t>R</a:t>
            </a:r>
            <a:r>
              <a:rPr lang="de-DE" dirty="0" smtClean="0"/>
              <a:t>ead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de-DE" b="0" i="1" dirty="0" smtClean="0"/>
              <a:t>Lesen</a:t>
            </a:r>
            <a:r>
              <a:rPr lang="de-DE" b="0" dirty="0" smtClean="0"/>
              <a:t> des Textes (vgl. »genaues« Lesen, </a:t>
            </a:r>
            <a:r>
              <a:rPr lang="de-DE" b="0" i="1" dirty="0" smtClean="0"/>
              <a:t>Sitzung 2</a:t>
            </a:r>
            <a:r>
              <a:rPr lang="de-DE" b="0" dirty="0" smtClean="0"/>
              <a:t>)</a:t>
            </a:r>
          </a:p>
          <a:p>
            <a:pPr marL="0" indent="0">
              <a:lnSpc>
                <a:spcPct val="90000"/>
              </a:lnSpc>
            </a:pPr>
            <a:endParaRPr lang="de-DE" b="0" dirty="0"/>
          </a:p>
          <a:p>
            <a:pPr marL="0" indent="0">
              <a:lnSpc>
                <a:spcPct val="90000"/>
              </a:lnSpc>
            </a:pPr>
            <a:r>
              <a:rPr lang="de-DE" dirty="0" err="1" smtClean="0">
                <a:solidFill>
                  <a:srgbClr val="FF0000"/>
                </a:solidFill>
              </a:rPr>
              <a:t>R</a:t>
            </a:r>
            <a:r>
              <a:rPr lang="de-DE" dirty="0" err="1" smtClean="0"/>
              <a:t>ecite</a:t>
            </a:r>
            <a:endParaRPr lang="de-DE" dirty="0" smtClean="0"/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de-DE" b="0" i="1" dirty="0" smtClean="0"/>
              <a:t>Zusammenfassen</a:t>
            </a:r>
            <a:r>
              <a:rPr lang="de-DE" b="0" dirty="0" smtClean="0"/>
              <a:t> des Inhalts (besonders: wichtiger Passagen) und des Argumentationsverlaufs in eigenen Worten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de-DE" b="0" dirty="0" smtClean="0"/>
              <a:t>Exzerpieren zentraler Zitate (Seitenzahlen angeben!)</a:t>
            </a:r>
          </a:p>
          <a:p>
            <a:pPr marL="0" indent="0">
              <a:lnSpc>
                <a:spcPct val="90000"/>
              </a:lnSpc>
            </a:pPr>
            <a:endParaRPr lang="de-DE" b="0" dirty="0"/>
          </a:p>
          <a:p>
            <a:pPr marL="0" indent="0">
              <a:lnSpc>
                <a:spcPct val="90000"/>
              </a:lnSpc>
            </a:pPr>
            <a:r>
              <a:rPr lang="de-DE" dirty="0" smtClean="0">
                <a:solidFill>
                  <a:srgbClr val="FF0000"/>
                </a:solidFill>
              </a:rPr>
              <a:t>R</a:t>
            </a:r>
            <a:r>
              <a:rPr lang="de-DE" dirty="0" smtClean="0"/>
              <a:t>eview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de-DE" b="0" dirty="0" smtClean="0"/>
              <a:t>Abschließende Kurzzusammenfassung – Inwiefern </a:t>
            </a:r>
            <a:r>
              <a:rPr lang="de-DE" b="0" i="1" dirty="0" smtClean="0"/>
              <a:t>beantwortet</a:t>
            </a:r>
            <a:r>
              <a:rPr lang="de-DE" b="0" dirty="0" smtClean="0"/>
              <a:t> der Text die ‚</a:t>
            </a:r>
            <a:r>
              <a:rPr lang="de-DE" b="0" dirty="0" err="1" smtClean="0"/>
              <a:t>Question</a:t>
            </a:r>
            <a:r>
              <a:rPr lang="de-DE" b="0" dirty="0" smtClean="0"/>
              <a:t>(s)‘ ?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382716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Textsorte Response-Paper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</a:pPr>
            <a:r>
              <a:rPr lang="de-DE" dirty="0" smtClean="0">
                <a:latin typeface="Arial"/>
                <a:ea typeface="ＭＳ 明朝"/>
                <a:cs typeface="Arial"/>
              </a:rPr>
              <a:t>Inhaltliche Anforderungen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 smtClean="0">
                <a:latin typeface="Arial"/>
                <a:ea typeface="ＭＳ 明朝"/>
                <a:cs typeface="Arial"/>
              </a:rPr>
              <a:t>Momentaufnahme der eigenen Gedanken zu </a:t>
            </a:r>
            <a:r>
              <a:rPr lang="de-DE" b="0" dirty="0">
                <a:latin typeface="Arial"/>
                <a:ea typeface="ＭＳ 明朝"/>
                <a:cs typeface="Arial"/>
              </a:rPr>
              <a:t>einem Text</a:t>
            </a:r>
            <a:endParaRPr lang="de-DE" b="0" dirty="0" smtClean="0">
              <a:latin typeface="Arial"/>
              <a:ea typeface="ＭＳ 明朝"/>
              <a:cs typeface="Arial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 smtClean="0">
                <a:latin typeface="Arial"/>
                <a:ea typeface="ＭＳ 明朝"/>
                <a:cs typeface="Arial"/>
              </a:rPr>
              <a:t>Stellt </a:t>
            </a:r>
            <a:r>
              <a:rPr lang="de-DE" b="0" i="1" dirty="0" smtClean="0">
                <a:latin typeface="Arial"/>
                <a:ea typeface="ＭＳ 明朝"/>
                <a:cs typeface="Arial"/>
              </a:rPr>
              <a:t>persönlichen</a:t>
            </a:r>
            <a:r>
              <a:rPr lang="de-DE" b="0" dirty="0" smtClean="0">
                <a:latin typeface="Arial"/>
                <a:ea typeface="ＭＳ 明朝"/>
                <a:cs typeface="Arial"/>
              </a:rPr>
              <a:t> </a:t>
            </a:r>
            <a:r>
              <a:rPr lang="de-DE" b="0" dirty="0">
                <a:latin typeface="Arial"/>
                <a:ea typeface="ＭＳ 明朝"/>
                <a:cs typeface="Arial"/>
              </a:rPr>
              <a:t>Eindruck eines gelesenen Textes </a:t>
            </a:r>
            <a:r>
              <a:rPr lang="de-DE" b="0" dirty="0" smtClean="0">
                <a:latin typeface="Arial"/>
                <a:ea typeface="ＭＳ 明朝"/>
                <a:cs typeface="Arial"/>
              </a:rPr>
              <a:t>dar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 smtClean="0">
                <a:latin typeface="Arial"/>
                <a:ea typeface="ＭＳ 明朝"/>
                <a:cs typeface="Arial"/>
              </a:rPr>
              <a:t>Was ist </a:t>
            </a:r>
            <a:r>
              <a:rPr lang="de-DE" b="0" i="1" dirty="0" smtClean="0">
                <a:latin typeface="Arial"/>
                <a:ea typeface="ＭＳ 明朝"/>
                <a:cs typeface="Arial"/>
              </a:rPr>
              <a:t>interessant</a:t>
            </a:r>
            <a:r>
              <a:rPr lang="de-DE" b="0" dirty="0">
                <a:latin typeface="Arial"/>
                <a:ea typeface="ＭＳ 明朝"/>
                <a:cs typeface="Arial"/>
              </a:rPr>
              <a:t>?</a:t>
            </a:r>
            <a:r>
              <a:rPr lang="de-DE" b="0" dirty="0" smtClean="0">
                <a:latin typeface="Arial"/>
                <a:ea typeface="ＭＳ 明朝"/>
                <a:cs typeface="Arial"/>
              </a:rPr>
              <a:t>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 smtClean="0">
                <a:latin typeface="Arial"/>
                <a:ea typeface="ＭＳ 明朝"/>
                <a:cs typeface="Arial"/>
              </a:rPr>
              <a:t>Welcher </a:t>
            </a:r>
            <a:r>
              <a:rPr lang="de-DE" b="0" i="1" dirty="0" smtClean="0">
                <a:latin typeface="Arial"/>
                <a:ea typeface="ＭＳ 明朝"/>
                <a:cs typeface="Arial"/>
              </a:rPr>
              <a:t>Begriff</a:t>
            </a:r>
            <a:r>
              <a:rPr lang="de-DE" b="0" dirty="0" smtClean="0">
                <a:latin typeface="Arial"/>
                <a:ea typeface="ＭＳ 明朝"/>
                <a:cs typeface="Arial"/>
              </a:rPr>
              <a:t>, welches </a:t>
            </a:r>
            <a:r>
              <a:rPr lang="de-DE" b="0" i="1" dirty="0" smtClean="0">
                <a:latin typeface="Arial"/>
                <a:ea typeface="ＭＳ 明朝"/>
                <a:cs typeface="Arial"/>
              </a:rPr>
              <a:t>Argument</a:t>
            </a:r>
            <a:r>
              <a:rPr lang="de-DE" b="0" dirty="0" smtClean="0">
                <a:latin typeface="Arial"/>
                <a:ea typeface="ＭＳ 明朝"/>
                <a:cs typeface="Arial"/>
              </a:rPr>
              <a:t> oder </a:t>
            </a:r>
            <a:r>
              <a:rPr lang="de-DE" b="0" i="1" dirty="0" smtClean="0">
                <a:latin typeface="Arial"/>
                <a:ea typeface="ＭＳ 明朝"/>
                <a:cs typeface="Arial"/>
              </a:rPr>
              <a:t>Konzept</a:t>
            </a:r>
            <a:r>
              <a:rPr lang="de-DE" b="0" dirty="0" smtClean="0">
                <a:latin typeface="Arial"/>
                <a:ea typeface="ＭＳ 明朝"/>
                <a:cs typeface="Arial"/>
              </a:rPr>
              <a:t> überzeugt (nicht)?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buFont typeface="Arial"/>
              <a:buChar char="•"/>
            </a:pPr>
            <a:r>
              <a:rPr lang="de-DE" b="0" i="1" dirty="0" smtClean="0">
                <a:latin typeface="Arial"/>
                <a:ea typeface="ＭＳ 明朝"/>
                <a:cs typeface="Arial"/>
              </a:rPr>
              <a:t>offenen Fragen</a:t>
            </a:r>
            <a:r>
              <a:rPr lang="de-DE" b="0" dirty="0" smtClean="0">
                <a:latin typeface="Arial"/>
                <a:ea typeface="ＭＳ 明朝"/>
                <a:cs typeface="Arial"/>
              </a:rPr>
              <a:t> an den Text?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 smtClean="0">
                <a:latin typeface="Arial"/>
                <a:ea typeface="ＭＳ 明朝"/>
                <a:cs typeface="Arial"/>
              </a:rPr>
              <a:t>Möglich: Wie verhält sich der Text zu bereits gelesenen Texten? Gibt er etwas Neues her?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</a:pPr>
            <a:endParaRPr lang="de-DE" b="0" dirty="0" smtClean="0">
              <a:latin typeface="Arial"/>
              <a:ea typeface="ＭＳ 明朝"/>
              <a:cs typeface="Arial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</a:pPr>
            <a:r>
              <a:rPr lang="de-DE" dirty="0" smtClean="0">
                <a:latin typeface="Arial"/>
                <a:ea typeface="ＭＳ 明朝"/>
                <a:cs typeface="Arial"/>
              </a:rPr>
              <a:t>Formale Anforderungen</a:t>
            </a:r>
            <a:endParaRPr lang="de-DE" dirty="0">
              <a:latin typeface="Arial"/>
              <a:ea typeface="ＭＳ 明朝"/>
              <a:cs typeface="Arial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 smtClean="0">
                <a:latin typeface="Arial"/>
                <a:ea typeface="ＭＳ 明朝"/>
                <a:cs typeface="Arial"/>
              </a:rPr>
              <a:t>Umfang: 1-2 Seiten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 smtClean="0">
                <a:latin typeface="Arial"/>
                <a:ea typeface="ＭＳ 明朝"/>
                <a:cs typeface="Arial"/>
              </a:rPr>
              <a:t>Komprimierte Einleitung </a:t>
            </a:r>
            <a:r>
              <a:rPr lang="de-DE" b="0" dirty="0" smtClean="0">
                <a:latin typeface="Arial"/>
                <a:ea typeface="ＭＳ 明朝"/>
                <a:cs typeface="Arial"/>
                <a:sym typeface="Wingdings"/>
              </a:rPr>
              <a:t> (um welchen Text handelt es sich?)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>
                <a:ea typeface="ＭＳ 明朝"/>
                <a:cs typeface="Arial"/>
                <a:sym typeface="Wingdings"/>
              </a:rPr>
              <a:t>Schwerpunkte d. Inhalts werden selbst </a:t>
            </a:r>
            <a:r>
              <a:rPr lang="de-DE" b="0" dirty="0" smtClean="0">
                <a:ea typeface="ＭＳ 明朝"/>
                <a:cs typeface="Arial"/>
                <a:sym typeface="Wingdings"/>
              </a:rPr>
              <a:t>gewählt</a:t>
            </a:r>
            <a:endParaRPr lang="de-DE" b="0" dirty="0" smtClean="0">
              <a:latin typeface="Arial"/>
              <a:ea typeface="ＭＳ 明朝"/>
              <a:cs typeface="Arial"/>
              <a:sym typeface="Wingdings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 smtClean="0">
                <a:latin typeface="Arial"/>
                <a:ea typeface="ＭＳ 明朝"/>
                <a:cs typeface="Arial"/>
                <a:sym typeface="Wingdings"/>
              </a:rPr>
              <a:t>Kurzer Schluss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buFont typeface="Arial"/>
              <a:buChar char="•"/>
            </a:pPr>
            <a:r>
              <a:rPr lang="de-DE" b="0" dirty="0" smtClean="0">
                <a:latin typeface="Arial"/>
                <a:cs typeface="Arial"/>
              </a:rPr>
              <a:t>Zitieren ist </a:t>
            </a:r>
            <a:r>
              <a:rPr lang="de-DE" b="0" i="1" dirty="0" smtClean="0">
                <a:latin typeface="Arial"/>
                <a:cs typeface="Arial"/>
              </a:rPr>
              <a:t>möglich</a:t>
            </a:r>
            <a:r>
              <a:rPr lang="de-DE" b="0" dirty="0" smtClean="0">
                <a:latin typeface="Arial"/>
                <a:cs typeface="Arial"/>
              </a:rPr>
              <a:t>, aber kein </a:t>
            </a:r>
            <a:r>
              <a:rPr lang="de-DE" b="0" i="1" dirty="0" smtClean="0">
                <a:latin typeface="Arial"/>
                <a:cs typeface="Arial"/>
              </a:rPr>
              <a:t>muss</a:t>
            </a:r>
            <a:r>
              <a:rPr lang="de-DE" b="0" dirty="0" smtClean="0">
                <a:latin typeface="Arial"/>
                <a:cs typeface="Arial"/>
              </a:rPr>
              <a:t> (bspw. eine prägnante Formulierung)</a:t>
            </a:r>
            <a:endParaRPr lang="de-DE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931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3392424"/>
            <a:ext cx="8280400" cy="1503415"/>
          </a:xfrm>
        </p:spPr>
        <p:txBody>
          <a:bodyPr/>
          <a:lstStyle/>
          <a:p>
            <a:pPr algn="ctr"/>
            <a:r>
              <a:rPr lang="de-DE" sz="4500" dirty="0" smtClean="0"/>
              <a:t>ANHANG</a:t>
            </a:r>
            <a:endParaRPr lang="de-DE" sz="4500" dirty="0"/>
          </a:p>
        </p:txBody>
      </p:sp>
    </p:spTree>
    <p:extLst>
      <p:ext uri="{BB962C8B-B14F-4D97-AF65-F5344CB8AC3E}">
        <p14:creationId xmlns:p14="http://schemas.microsoft.com/office/powerpoint/2010/main" val="408479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2437"/>
</p:tagLst>
</file>

<file path=ppt/theme/theme1.xml><?xml version="1.0" encoding="utf-8"?>
<a:theme xmlns:a="http://schemas.openxmlformats.org/drawingml/2006/main" name="GoetheDesign1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606</Words>
  <Application>Microsoft Macintosh PowerPoint</Application>
  <PresentationFormat>Bildschirmpräsentation (4:3)</PresentationFormat>
  <Paragraphs>104</Paragraphs>
  <Slides>10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GoetheDesign1</vt:lpstr>
      <vt:lpstr>Sitzung 4:  Wissen systematisch festhalten I &amp;  Schreibaufgabe 1 Response-Paper</vt:lpstr>
      <vt:lpstr>PowerPoint-Präsentation</vt:lpstr>
      <vt:lpstr>1. Akademisches Journal</vt:lpstr>
      <vt:lpstr>3. Wissen fixieren – Wissen reproduzieren</vt:lpstr>
      <vt:lpstr>3. Wissen fixieren – Wissen reproduzieren</vt:lpstr>
      <vt:lpstr>4. SQ3R-Lesetechnik - Grundlegendes</vt:lpstr>
      <vt:lpstr>4. SQ3R-Lesetechnik  </vt:lpstr>
      <vt:lpstr>5. Textsorte Response-Paper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/>
  <cp:lastModifiedBy/>
  <cp:revision>5</cp:revision>
  <dcterms:created xsi:type="dcterms:W3CDTF">2008-09-22T18:40:55Z</dcterms:created>
  <dcterms:modified xsi:type="dcterms:W3CDTF">2017-04-19T15:55:54Z</dcterms:modified>
</cp:coreProperties>
</file>