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64" r:id="rId2"/>
    <p:sldId id="272" r:id="rId3"/>
    <p:sldId id="363" r:id="rId4"/>
    <p:sldId id="364" r:id="rId5"/>
    <p:sldId id="365" r:id="rId6"/>
    <p:sldId id="366" r:id="rId7"/>
    <p:sldId id="360" r:id="rId8"/>
    <p:sldId id="361" r:id="rId9"/>
    <p:sldId id="359" r:id="rId10"/>
  </p:sldIdLst>
  <p:sldSz cx="9144000" cy="6858000" type="screen4x3"/>
  <p:notesSz cx="7099300" cy="10234613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363"/>
            <p14:sldId id="364"/>
            <p14:sldId id="365"/>
            <p14:sldId id="366"/>
            <p14:sldId id="360"/>
            <p14:sldId id="361"/>
            <p14:sldId id="3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80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D4D8C-E7E0-49CF-B8C0-A507405F1D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B33B448-F510-4284-880E-51767BEB24A8}">
      <dgm:prSet phldrT="[Text]" custT="1"/>
      <dgm:spPr/>
      <dgm:t>
        <a:bodyPr/>
        <a:lstStyle/>
        <a:p>
          <a:r>
            <a:rPr lang="de-DE" sz="2400" b="1" u="none" dirty="0" smtClean="0"/>
            <a:t>Exzerpte</a:t>
          </a:r>
        </a:p>
        <a:p>
          <a:r>
            <a:rPr lang="de-DE" sz="2400" dirty="0" smtClean="0"/>
            <a:t>- Anmerkungen</a:t>
          </a:r>
          <a:br>
            <a:rPr lang="de-DE" sz="2400" dirty="0" smtClean="0"/>
          </a:br>
          <a:r>
            <a:rPr lang="de-DE" sz="2400" dirty="0" smtClean="0"/>
            <a:t>- Paraphrasen</a:t>
          </a:r>
          <a:br>
            <a:rPr lang="de-DE" sz="2400" dirty="0" smtClean="0"/>
          </a:br>
          <a:r>
            <a:rPr lang="de-DE" sz="2400" dirty="0" smtClean="0"/>
            <a:t>- Zitate</a:t>
          </a:r>
        </a:p>
      </dgm:t>
    </dgm:pt>
    <dgm:pt modelId="{6269DB4F-B288-46C5-A28D-F9AE3A390911}" type="parTrans" cxnId="{890FE9FC-38E9-4825-B779-B32225C63E49}">
      <dgm:prSet/>
      <dgm:spPr/>
      <dgm:t>
        <a:bodyPr/>
        <a:lstStyle/>
        <a:p>
          <a:endParaRPr lang="de-DE"/>
        </a:p>
      </dgm:t>
    </dgm:pt>
    <dgm:pt modelId="{482AC212-73B3-407B-B048-7E3AD80EA182}" type="sibTrans" cxnId="{890FE9FC-38E9-4825-B779-B32225C63E49}">
      <dgm:prSet/>
      <dgm:spPr/>
      <dgm:t>
        <a:bodyPr/>
        <a:lstStyle/>
        <a:p>
          <a:endParaRPr lang="de-DE"/>
        </a:p>
      </dgm:t>
    </dgm:pt>
    <dgm:pt modelId="{EFA50851-0FE4-43C1-AADB-8F1737906B8E}" type="pres">
      <dgm:prSet presAssocID="{900D4D8C-E7E0-49CF-B8C0-A507405F1DA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7A4D540-5B01-4D44-97DC-7805D1F6BB1C}" type="pres">
      <dgm:prSet presAssocID="{900D4D8C-E7E0-49CF-B8C0-A507405F1DA4}" presName="arrow" presStyleLbl="bgShp" presStyleIdx="0" presStyleCnt="1" custScaleX="100000" custScaleY="100000"/>
      <dgm:spPr/>
    </dgm:pt>
    <dgm:pt modelId="{4E1C28F9-E51C-4E1B-80EB-16FF05EFA06A}" type="pres">
      <dgm:prSet presAssocID="{900D4D8C-E7E0-49CF-B8C0-A507405F1DA4}" presName="linearProcess" presStyleCnt="0"/>
      <dgm:spPr/>
    </dgm:pt>
    <dgm:pt modelId="{2D226719-DEA0-408D-A06A-24E41E24445C}" type="pres">
      <dgm:prSet presAssocID="{5B33B448-F510-4284-880E-51767BEB24A8}" presName="textNode" presStyleLbl="node1" presStyleIdx="0" presStyleCnt="1" custScaleX="90909" custScaleY="90909" custLinFactNeighborX="-735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90FE9FC-38E9-4825-B779-B32225C63E49}" srcId="{900D4D8C-E7E0-49CF-B8C0-A507405F1DA4}" destId="{5B33B448-F510-4284-880E-51767BEB24A8}" srcOrd="0" destOrd="0" parTransId="{6269DB4F-B288-46C5-A28D-F9AE3A390911}" sibTransId="{482AC212-73B3-407B-B048-7E3AD80EA182}"/>
    <dgm:cxn modelId="{C6D38063-14A3-4B41-9E01-E06A9B314304}" type="presOf" srcId="{900D4D8C-E7E0-49CF-B8C0-A507405F1DA4}" destId="{EFA50851-0FE4-43C1-AADB-8F1737906B8E}" srcOrd="0" destOrd="0" presId="urn:microsoft.com/office/officeart/2005/8/layout/hProcess9"/>
    <dgm:cxn modelId="{A8962721-B8BA-2143-89FB-A7024C549C6D}" type="presOf" srcId="{5B33B448-F510-4284-880E-51767BEB24A8}" destId="{2D226719-DEA0-408D-A06A-24E41E24445C}" srcOrd="0" destOrd="0" presId="urn:microsoft.com/office/officeart/2005/8/layout/hProcess9"/>
    <dgm:cxn modelId="{7A8FD297-ECCB-E744-9CA3-D89A038E1A6E}" type="presParOf" srcId="{EFA50851-0FE4-43C1-AADB-8F1737906B8E}" destId="{07A4D540-5B01-4D44-97DC-7805D1F6BB1C}" srcOrd="0" destOrd="0" presId="urn:microsoft.com/office/officeart/2005/8/layout/hProcess9"/>
    <dgm:cxn modelId="{FFA9A017-70B2-5B4F-B54B-D81025362EF3}" type="presParOf" srcId="{EFA50851-0FE4-43C1-AADB-8F1737906B8E}" destId="{4E1C28F9-E51C-4E1B-80EB-16FF05EFA06A}" srcOrd="1" destOrd="0" presId="urn:microsoft.com/office/officeart/2005/8/layout/hProcess9"/>
    <dgm:cxn modelId="{2FF7662E-DA8F-2140-B4F2-CBD15417679E}" type="presParOf" srcId="{4E1C28F9-E51C-4E1B-80EB-16FF05EFA06A}" destId="{2D226719-DEA0-408D-A06A-24E41E24445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D4D8C-E7E0-49CF-B8C0-A507405F1D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136659F-4EBA-44D4-BCB0-3298C91A75FC}">
      <dgm:prSet phldrT="[Text]" custT="1"/>
      <dgm:spPr/>
      <dgm:t>
        <a:bodyPr/>
        <a:lstStyle/>
        <a:p>
          <a:r>
            <a:rPr lang="de-DE" sz="2400" b="1" u="none" dirty="0" smtClean="0"/>
            <a:t>Exzerpte</a:t>
          </a:r>
        </a:p>
        <a:p>
          <a:r>
            <a:rPr lang="de-DE" sz="2400" dirty="0" smtClean="0"/>
            <a:t>- Anmerkungen</a:t>
          </a:r>
          <a:br>
            <a:rPr lang="de-DE" sz="2400" dirty="0" smtClean="0"/>
          </a:br>
          <a:r>
            <a:rPr lang="de-DE" sz="2400" dirty="0" smtClean="0"/>
            <a:t>- Paraphrasen</a:t>
          </a:r>
          <a:br>
            <a:rPr lang="de-DE" sz="2400" dirty="0" smtClean="0"/>
          </a:br>
          <a:r>
            <a:rPr lang="de-DE" sz="2400" dirty="0" smtClean="0"/>
            <a:t>- Zitate</a:t>
          </a:r>
        </a:p>
      </dgm:t>
    </dgm:pt>
    <dgm:pt modelId="{3F127EF7-FA2B-40D2-B3BE-EAEF2B74423E}" type="parTrans" cxnId="{779C3832-16F8-407F-B659-D30419872BB6}">
      <dgm:prSet/>
      <dgm:spPr/>
      <dgm:t>
        <a:bodyPr/>
        <a:lstStyle/>
        <a:p>
          <a:endParaRPr lang="de-DE"/>
        </a:p>
      </dgm:t>
    </dgm:pt>
    <dgm:pt modelId="{7C305A90-750F-49D4-835F-020405F385EE}" type="sibTrans" cxnId="{779C3832-16F8-407F-B659-D30419872BB6}">
      <dgm:prSet/>
      <dgm:spPr/>
      <dgm:t>
        <a:bodyPr/>
        <a:lstStyle/>
        <a:p>
          <a:endParaRPr lang="de-DE"/>
        </a:p>
      </dgm:t>
    </dgm:pt>
    <dgm:pt modelId="{C2090BCB-D869-49E9-B8DC-07F4F4F76C9D}">
      <dgm:prSet phldrT="[Text]" custT="1"/>
      <dgm:spPr/>
      <dgm:t>
        <a:bodyPr/>
        <a:lstStyle/>
        <a:p>
          <a:r>
            <a:rPr lang="de-DE" sz="2400" b="1" u="none" dirty="0" smtClean="0"/>
            <a:t>Belege</a:t>
          </a:r>
        </a:p>
        <a:p>
          <a:r>
            <a:rPr lang="de-DE" sz="2400" b="0" u="none" dirty="0" smtClean="0"/>
            <a:t>- Verweise</a:t>
          </a:r>
          <a:br>
            <a:rPr lang="de-DE" sz="2400" b="0" u="none" dirty="0" smtClean="0"/>
          </a:br>
          <a:r>
            <a:rPr lang="de-DE" sz="2400" b="0" u="none" dirty="0" smtClean="0"/>
            <a:t>- Indirekte Zitate</a:t>
          </a:r>
          <a:br>
            <a:rPr lang="de-DE" sz="2400" b="0" u="none" dirty="0" smtClean="0"/>
          </a:br>
          <a:r>
            <a:rPr lang="de-DE" sz="2400" b="0" u="none" dirty="0" smtClean="0"/>
            <a:t>- Direkte Zitate</a:t>
          </a:r>
          <a:endParaRPr lang="de-DE" sz="2400" b="0" u="none" dirty="0"/>
        </a:p>
      </dgm:t>
    </dgm:pt>
    <dgm:pt modelId="{766A5C99-4233-486F-A912-4E0B17D6B9ED}" type="parTrans" cxnId="{DFD3B876-B0F3-46F5-BC86-BDE1A6BE8EE1}">
      <dgm:prSet/>
      <dgm:spPr/>
      <dgm:t>
        <a:bodyPr/>
        <a:lstStyle/>
        <a:p>
          <a:endParaRPr lang="de-DE"/>
        </a:p>
      </dgm:t>
    </dgm:pt>
    <dgm:pt modelId="{6F20189E-4692-4240-9424-4715D7F1F7F4}" type="sibTrans" cxnId="{DFD3B876-B0F3-46F5-BC86-BDE1A6BE8EE1}">
      <dgm:prSet/>
      <dgm:spPr/>
      <dgm:t>
        <a:bodyPr/>
        <a:lstStyle/>
        <a:p>
          <a:endParaRPr lang="de-DE"/>
        </a:p>
      </dgm:t>
    </dgm:pt>
    <dgm:pt modelId="{EFA50851-0FE4-43C1-AADB-8F1737906B8E}" type="pres">
      <dgm:prSet presAssocID="{900D4D8C-E7E0-49CF-B8C0-A507405F1DA4}" presName="CompostProcess" presStyleCnt="0">
        <dgm:presLayoutVars>
          <dgm:dir/>
          <dgm:resizeHandles val="exact"/>
        </dgm:presLayoutVars>
      </dgm:prSet>
      <dgm:spPr/>
    </dgm:pt>
    <dgm:pt modelId="{07A4D540-5B01-4D44-97DC-7805D1F6BB1C}" type="pres">
      <dgm:prSet presAssocID="{900D4D8C-E7E0-49CF-B8C0-A507405F1DA4}" presName="arrow" presStyleLbl="bgShp" presStyleIdx="0" presStyleCnt="1"/>
      <dgm:spPr/>
    </dgm:pt>
    <dgm:pt modelId="{4E1C28F9-E51C-4E1B-80EB-16FF05EFA06A}" type="pres">
      <dgm:prSet presAssocID="{900D4D8C-E7E0-49CF-B8C0-A507405F1DA4}" presName="linearProcess" presStyleCnt="0"/>
      <dgm:spPr/>
    </dgm:pt>
    <dgm:pt modelId="{898C8049-88AC-495F-BF5F-3D346B7F6EAB}" type="pres">
      <dgm:prSet presAssocID="{D136659F-4EBA-44D4-BCB0-3298C91A75FC}" presName="textNode" presStyleLbl="node1" presStyleIdx="0" presStyleCnt="2" custScaleX="90909" custScaleY="90909" custLinFactX="-6194" custLinFactNeighborX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FE7EC1-E00F-448F-92E7-A207EC6BA2B2}" type="pres">
      <dgm:prSet presAssocID="{7C305A90-750F-49D4-835F-020405F385EE}" presName="sibTrans" presStyleCnt="0"/>
      <dgm:spPr/>
    </dgm:pt>
    <dgm:pt modelId="{DF5783D2-F18F-43B8-9427-9E7F96EDA0A9}" type="pres">
      <dgm:prSet presAssocID="{C2090BCB-D869-49E9-B8DC-07F4F4F76C9D}" presName="textNode" presStyleLbl="node1" presStyleIdx="1" presStyleCnt="2" custScaleX="90909" custScaleY="90909" custLinFactNeighborX="-5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FD3B876-B0F3-46F5-BC86-BDE1A6BE8EE1}" srcId="{900D4D8C-E7E0-49CF-B8C0-A507405F1DA4}" destId="{C2090BCB-D869-49E9-B8DC-07F4F4F76C9D}" srcOrd="1" destOrd="0" parTransId="{766A5C99-4233-486F-A912-4E0B17D6B9ED}" sibTransId="{6F20189E-4692-4240-9424-4715D7F1F7F4}"/>
    <dgm:cxn modelId="{52861B52-E33B-2B4F-A8BB-987784AB56A6}" type="presOf" srcId="{900D4D8C-E7E0-49CF-B8C0-A507405F1DA4}" destId="{EFA50851-0FE4-43C1-AADB-8F1737906B8E}" srcOrd="0" destOrd="0" presId="urn:microsoft.com/office/officeart/2005/8/layout/hProcess9"/>
    <dgm:cxn modelId="{60EBC863-FE32-C54C-B256-3973DC67CAAC}" type="presOf" srcId="{D136659F-4EBA-44D4-BCB0-3298C91A75FC}" destId="{898C8049-88AC-495F-BF5F-3D346B7F6EAB}" srcOrd="0" destOrd="0" presId="urn:microsoft.com/office/officeart/2005/8/layout/hProcess9"/>
    <dgm:cxn modelId="{1488B17B-2C5E-A549-A099-FBA8307456E6}" type="presOf" srcId="{C2090BCB-D869-49E9-B8DC-07F4F4F76C9D}" destId="{DF5783D2-F18F-43B8-9427-9E7F96EDA0A9}" srcOrd="0" destOrd="0" presId="urn:microsoft.com/office/officeart/2005/8/layout/hProcess9"/>
    <dgm:cxn modelId="{779C3832-16F8-407F-B659-D30419872BB6}" srcId="{900D4D8C-E7E0-49CF-B8C0-A507405F1DA4}" destId="{D136659F-4EBA-44D4-BCB0-3298C91A75FC}" srcOrd="0" destOrd="0" parTransId="{3F127EF7-FA2B-40D2-B3BE-EAEF2B74423E}" sibTransId="{7C305A90-750F-49D4-835F-020405F385EE}"/>
    <dgm:cxn modelId="{68E60879-364D-AF4A-91DB-C7122C8B8B28}" type="presParOf" srcId="{EFA50851-0FE4-43C1-AADB-8F1737906B8E}" destId="{07A4D540-5B01-4D44-97DC-7805D1F6BB1C}" srcOrd="0" destOrd="0" presId="urn:microsoft.com/office/officeart/2005/8/layout/hProcess9"/>
    <dgm:cxn modelId="{5AEC13E3-827D-AC45-B536-A8E418002433}" type="presParOf" srcId="{EFA50851-0FE4-43C1-AADB-8F1737906B8E}" destId="{4E1C28F9-E51C-4E1B-80EB-16FF05EFA06A}" srcOrd="1" destOrd="0" presId="urn:microsoft.com/office/officeart/2005/8/layout/hProcess9"/>
    <dgm:cxn modelId="{7E1F43B6-1ABF-9D4D-BB32-14C8E2496201}" type="presParOf" srcId="{4E1C28F9-E51C-4E1B-80EB-16FF05EFA06A}" destId="{898C8049-88AC-495F-BF5F-3D346B7F6EAB}" srcOrd="0" destOrd="0" presId="urn:microsoft.com/office/officeart/2005/8/layout/hProcess9"/>
    <dgm:cxn modelId="{16CF5D66-C41D-074D-B7EF-93E144C2B047}" type="presParOf" srcId="{4E1C28F9-E51C-4E1B-80EB-16FF05EFA06A}" destId="{92FE7EC1-E00F-448F-92E7-A207EC6BA2B2}" srcOrd="1" destOrd="0" presId="urn:microsoft.com/office/officeart/2005/8/layout/hProcess9"/>
    <dgm:cxn modelId="{FBD1FB29-34EB-094F-A443-A2BA03E3CA52}" type="presParOf" srcId="{4E1C28F9-E51C-4E1B-80EB-16FF05EFA06A}" destId="{DF5783D2-F18F-43B8-9427-9E7F96EDA0A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4D540-5B01-4D44-97DC-7805D1F6BB1C}">
      <dsp:nvSpPr>
        <dsp:cNvPr id="0" name=""/>
        <dsp:cNvSpPr/>
      </dsp:nvSpPr>
      <dsp:spPr>
        <a:xfrm>
          <a:off x="617219" y="0"/>
          <a:ext cx="6995160" cy="5040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26719-DEA0-408D-A06A-24E41E24445C}">
      <dsp:nvSpPr>
        <dsp:cNvPr id="0" name=""/>
        <dsp:cNvSpPr/>
      </dsp:nvSpPr>
      <dsp:spPr>
        <a:xfrm>
          <a:off x="756076" y="1603736"/>
          <a:ext cx="2566633" cy="1832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u="none" kern="1200" dirty="0" smtClean="0"/>
            <a:t>Exzerpte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- Anmerkungen</a:t>
          </a:r>
          <a:br>
            <a:rPr lang="de-DE" sz="2400" kern="1200" dirty="0" smtClean="0"/>
          </a:br>
          <a:r>
            <a:rPr lang="de-DE" sz="2400" kern="1200" dirty="0" smtClean="0"/>
            <a:t>- Paraphrasen</a:t>
          </a:r>
          <a:br>
            <a:rPr lang="de-DE" sz="2400" kern="1200" dirty="0" smtClean="0"/>
          </a:br>
          <a:r>
            <a:rPr lang="de-DE" sz="2400" kern="1200" dirty="0" smtClean="0"/>
            <a:t>- Zitate</a:t>
          </a:r>
        </a:p>
      </dsp:txBody>
      <dsp:txXfrm>
        <a:off x="845548" y="1693208"/>
        <a:ext cx="2387689" cy="1653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4D540-5B01-4D44-97DC-7805D1F6BB1C}">
      <dsp:nvSpPr>
        <dsp:cNvPr id="0" name=""/>
        <dsp:cNvSpPr/>
      </dsp:nvSpPr>
      <dsp:spPr>
        <a:xfrm>
          <a:off x="617219" y="0"/>
          <a:ext cx="6995160" cy="5040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C8049-88AC-495F-BF5F-3D346B7F6EAB}">
      <dsp:nvSpPr>
        <dsp:cNvPr id="0" name=""/>
        <dsp:cNvSpPr/>
      </dsp:nvSpPr>
      <dsp:spPr>
        <a:xfrm>
          <a:off x="756071" y="1603736"/>
          <a:ext cx="2566633" cy="1832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u="none" kern="1200" dirty="0" smtClean="0"/>
            <a:t>Exzerpte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- Anmerkungen</a:t>
          </a:r>
          <a:br>
            <a:rPr lang="de-DE" sz="2400" kern="1200" dirty="0" smtClean="0"/>
          </a:br>
          <a:r>
            <a:rPr lang="de-DE" sz="2400" kern="1200" dirty="0" smtClean="0"/>
            <a:t>- Paraphrasen</a:t>
          </a:r>
          <a:br>
            <a:rPr lang="de-DE" sz="2400" kern="1200" dirty="0" smtClean="0"/>
          </a:br>
          <a:r>
            <a:rPr lang="de-DE" sz="2400" kern="1200" dirty="0" smtClean="0"/>
            <a:t>- Zitate</a:t>
          </a:r>
        </a:p>
      </dsp:txBody>
      <dsp:txXfrm>
        <a:off x="845543" y="1693208"/>
        <a:ext cx="2387689" cy="1653894"/>
      </dsp:txXfrm>
    </dsp:sp>
    <dsp:sp modelId="{DF5783D2-F18F-43B8-9427-9E7F96EDA0A9}">
      <dsp:nvSpPr>
        <dsp:cNvPr id="0" name=""/>
        <dsp:cNvSpPr/>
      </dsp:nvSpPr>
      <dsp:spPr>
        <a:xfrm>
          <a:off x="4114800" y="1603736"/>
          <a:ext cx="2566633" cy="1832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u="none" kern="1200" dirty="0" smtClean="0"/>
            <a:t>Belege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0" u="none" kern="1200" dirty="0" smtClean="0"/>
            <a:t>- Verweise</a:t>
          </a:r>
          <a:br>
            <a:rPr lang="de-DE" sz="2400" b="0" u="none" kern="1200" dirty="0" smtClean="0"/>
          </a:br>
          <a:r>
            <a:rPr lang="de-DE" sz="2400" b="0" u="none" kern="1200" dirty="0" smtClean="0"/>
            <a:t>- Indirekte Zitate</a:t>
          </a:r>
          <a:br>
            <a:rPr lang="de-DE" sz="2400" b="0" u="none" kern="1200" dirty="0" smtClean="0"/>
          </a:br>
          <a:r>
            <a:rPr lang="de-DE" sz="2400" b="0" u="none" kern="1200" dirty="0" smtClean="0"/>
            <a:t>- Direkte Zitate</a:t>
          </a:r>
          <a:endParaRPr lang="de-DE" sz="2400" b="0" u="none" kern="1200" dirty="0"/>
        </a:p>
      </dsp:txBody>
      <dsp:txXfrm>
        <a:off x="4204272" y="1693208"/>
        <a:ext cx="2387689" cy="1653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18.10.16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18.10.16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smtClean="0">
                <a:latin typeface="Arial" charset="0"/>
                <a:cs typeface="Arial" charset="0"/>
              </a:rPr>
              <a:t>Sitzung 5:</a:t>
            </a: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Wissen systematisch festhalten II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Exzerpieren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 smtClean="0">
                <a:latin typeface="Arial" charset="0"/>
                <a:cs typeface="Arial" charset="0"/>
              </a:rPr>
              <a:t>Name Tutor*in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74176"/>
              </p:ext>
            </p:extLst>
          </p:nvPr>
        </p:nvGraphicFramePr>
        <p:xfrm>
          <a:off x="215900" y="1168400"/>
          <a:ext cx="8724900" cy="2540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/>
                        <a:t>1. Rückmeldung zur Schreibaufgabe 1</a:t>
                      </a:r>
                      <a:endParaRPr lang="de-DE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2. Inhaltliche Wiederholung / Vertiefung</a:t>
                      </a:r>
                      <a:endParaRPr lang="de-DE" sz="2400" b="1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b="0" noProof="0" dirty="0" smtClean="0">
                          <a:solidFill>
                            <a:schemeClr val="tx1"/>
                          </a:solidFill>
                        </a:rPr>
                        <a:t>3. Exzerpieren</a:t>
                      </a:r>
                      <a:r>
                        <a:rPr lang="de-DE" sz="2400" b="0" baseline="0" noProof="0" dirty="0" smtClean="0">
                          <a:solidFill>
                            <a:schemeClr val="tx1"/>
                          </a:solidFill>
                        </a:rPr>
                        <a:t> als Grundlage wissenschaftlichen Arbeitens</a:t>
                      </a:r>
                      <a:endParaRPr lang="de-DE" sz="2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b="0" noProof="0" dirty="0" smtClean="0">
                          <a:solidFill>
                            <a:schemeClr val="tx1"/>
                          </a:solidFill>
                        </a:rPr>
                        <a:t>4. Exzerpieren – was &amp; wie?</a:t>
                      </a:r>
                      <a:endParaRPr lang="de-DE" sz="2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Exzerpieren für Schreibprojekte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30275"/>
            <a:ext cx="6261100" cy="5664200"/>
          </a:xfrm>
          <a:prstGeom prst="rect">
            <a:avLst/>
          </a:prstGeom>
        </p:spPr>
      </p:pic>
      <p:sp>
        <p:nvSpPr>
          <p:cNvPr id="5" name="Rahmen 4"/>
          <p:cNvSpPr/>
          <p:nvPr/>
        </p:nvSpPr>
        <p:spPr bwMode="gray">
          <a:xfrm>
            <a:off x="555625" y="3795413"/>
            <a:ext cx="2026709" cy="930904"/>
          </a:xfrm>
          <a:prstGeom prst="frame">
            <a:avLst>
              <a:gd name="adj1" fmla="val 5116"/>
            </a:avLst>
          </a:prstGeom>
          <a:solidFill>
            <a:srgbClr val="008000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6" name="Rahmen 5"/>
          <p:cNvSpPr/>
          <p:nvPr/>
        </p:nvSpPr>
        <p:spPr bwMode="gray">
          <a:xfrm>
            <a:off x="2582334" y="3795413"/>
            <a:ext cx="2026709" cy="930904"/>
          </a:xfrm>
          <a:prstGeom prst="frame">
            <a:avLst>
              <a:gd name="adj1" fmla="val 5116"/>
            </a:avLst>
          </a:prstGeom>
          <a:solidFill>
            <a:srgbClr val="008000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2072676" y="5270500"/>
            <a:ext cx="389396" cy="0"/>
          </a:xfrm>
          <a:prstGeom prst="line">
            <a:avLst/>
          </a:prstGeom>
          <a:ln>
            <a:solidFill>
              <a:srgbClr val="00800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 bwMode="auto">
          <a:xfrm>
            <a:off x="637964" y="5416550"/>
            <a:ext cx="518287" cy="0"/>
          </a:xfrm>
          <a:prstGeom prst="line">
            <a:avLst/>
          </a:prstGeom>
          <a:ln>
            <a:solidFill>
              <a:srgbClr val="00800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 bwMode="auto">
          <a:xfrm>
            <a:off x="637964" y="4940300"/>
            <a:ext cx="1110997" cy="0"/>
          </a:xfrm>
          <a:prstGeom prst="line">
            <a:avLst/>
          </a:prstGeom>
          <a:ln>
            <a:solidFill>
              <a:srgbClr val="00800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ahmen 10"/>
          <p:cNvSpPr/>
          <p:nvPr/>
        </p:nvSpPr>
        <p:spPr bwMode="gray">
          <a:xfrm>
            <a:off x="2582334" y="4726317"/>
            <a:ext cx="2026709" cy="930904"/>
          </a:xfrm>
          <a:prstGeom prst="frame">
            <a:avLst>
              <a:gd name="adj1" fmla="val 5116"/>
            </a:avLst>
          </a:prstGeom>
          <a:solidFill>
            <a:srgbClr val="FF0000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12" name="Rahmen 11"/>
          <p:cNvSpPr/>
          <p:nvPr/>
        </p:nvSpPr>
        <p:spPr bwMode="gray">
          <a:xfrm>
            <a:off x="4609043" y="3795413"/>
            <a:ext cx="1880657" cy="930904"/>
          </a:xfrm>
          <a:prstGeom prst="frame">
            <a:avLst>
              <a:gd name="adj1" fmla="val 5116"/>
            </a:avLst>
          </a:prstGeom>
          <a:solidFill>
            <a:srgbClr val="FF0000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489700" y="2047875"/>
            <a:ext cx="2511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Exzerpieren...</a:t>
            </a:r>
          </a:p>
          <a:p>
            <a:endParaRPr lang="de-DE" sz="1600" dirty="0"/>
          </a:p>
          <a:p>
            <a:pPr marL="285750" indent="-285750">
              <a:buFont typeface="Arial"/>
              <a:buChar char="•"/>
            </a:pPr>
            <a:r>
              <a:rPr lang="de-DE" sz="1600" dirty="0" smtClean="0"/>
              <a:t>Ist das Festhalten der wichtigsten Aussagen eines Textes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 smtClean="0"/>
              <a:t>Integriert das Gelesene abrufbereit in das eigene Wissen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 smtClean="0"/>
              <a:t>Hält Wissen (Definitionen, Argumentationen, Ergebnisse...) für spätere Arbeitsschritte oder andere Schreibprojekte fest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91174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Exzerpieren als Grundlage wiss. Arbeitens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Exzerpieren...</a:t>
            </a:r>
          </a:p>
          <a:p>
            <a:endParaRPr lang="de-DE" sz="1800" dirty="0" smtClean="0"/>
          </a:p>
          <a:p>
            <a:pPr>
              <a:buFont typeface="Arial"/>
              <a:buChar char="•"/>
            </a:pPr>
            <a:r>
              <a:rPr lang="de-DE" sz="1800" b="0" dirty="0" smtClean="0"/>
              <a:t>Kombiniert Lesen &amp; Schreiben in einem Arbeitsschritt; begleitet andere Arbeitsschritte / Phasen im Schreibprozess ‚nebenher‘</a:t>
            </a:r>
            <a:br>
              <a:rPr lang="de-DE" sz="1800" b="0" dirty="0" smtClean="0"/>
            </a:br>
            <a:r>
              <a:rPr lang="de-DE" sz="1400" b="0" dirty="0" smtClean="0">
                <a:sym typeface="Wingdings"/>
              </a:rPr>
              <a:t> vgl. »genaues Lesen« (Sitzung 2) &amp; SQ3R / Akad. Journal (Sitzung 4)</a:t>
            </a:r>
          </a:p>
          <a:p>
            <a:pPr>
              <a:buFont typeface="Arial"/>
              <a:buChar char="•"/>
            </a:pPr>
            <a:endParaRPr lang="de-DE" sz="1400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800" b="0" dirty="0" smtClean="0"/>
              <a:t>Komprimiert das für das Schreibprojekt ‚Wichtigste‘; ermöglicht Ablösen von Texten</a:t>
            </a:r>
          </a:p>
          <a:p>
            <a:pPr>
              <a:buFont typeface="Arial"/>
              <a:buChar char="•"/>
            </a:pPr>
            <a:endParaRPr lang="de-DE" sz="1800" b="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800" b="0" dirty="0" smtClean="0">
                <a:sym typeface="Wingdings"/>
              </a:rPr>
              <a:t>Vorbereitung &amp; Vorsortierung wichtiger Stellen für Schreiben der Rohfassung</a:t>
            </a:r>
            <a:br>
              <a:rPr lang="de-DE" sz="1800" b="0" dirty="0" smtClean="0">
                <a:sym typeface="Wingdings"/>
              </a:rPr>
            </a:br>
            <a:r>
              <a:rPr lang="de-DE" sz="1400" b="0" dirty="0" smtClean="0">
                <a:sym typeface="Wingdings"/>
              </a:rPr>
              <a:t> vgl. Zitation (Sitzung 9)</a:t>
            </a:r>
          </a:p>
          <a:p>
            <a:pPr>
              <a:buFont typeface="Arial"/>
              <a:buChar char="•"/>
            </a:pPr>
            <a:endParaRPr lang="de-DE" sz="1800" b="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800" b="0" dirty="0" smtClean="0">
                <a:sym typeface="Wingdings"/>
              </a:rPr>
              <a:t>Hält insgesamt den Arbeitsprozess transparent &amp; nachvollziehbar</a:t>
            </a:r>
          </a:p>
          <a:p>
            <a:pPr>
              <a:buFont typeface="Arial"/>
              <a:buChar char="•"/>
            </a:pPr>
            <a:endParaRPr lang="de-DE" sz="1800" b="0" dirty="0">
              <a:sym typeface="Wingdings"/>
            </a:endParaRPr>
          </a:p>
          <a:p>
            <a:pPr>
              <a:buFont typeface="Arial"/>
              <a:buChar char="•"/>
            </a:pP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354062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Exzerpieren – was?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Texte exzerpieren?</a:t>
            </a:r>
          </a:p>
          <a:p>
            <a:endParaRPr lang="de-DE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Grundlagentexte &amp; für Schreibprojekt relevante Texte </a:t>
            </a:r>
            <a:r>
              <a:rPr lang="de-DE" b="0" dirty="0" smtClean="0">
                <a:sym typeface="Wingdings"/>
              </a:rPr>
              <a:t> Auswahl der Texte &amp; Passagen im </a:t>
            </a:r>
            <a:r>
              <a:rPr lang="de-DE" b="0" dirty="0" smtClean="0">
                <a:sym typeface="Wingdings"/>
              </a:rPr>
              <a:t>Vorfeld (Planung &amp; Orientierung), nach Recherche (</a:t>
            </a:r>
            <a:r>
              <a:rPr lang="de-DE" b="0" i="1" dirty="0" smtClean="0">
                <a:sym typeface="Wingdings"/>
              </a:rPr>
              <a:t>Sitzung 3</a:t>
            </a:r>
            <a:r>
              <a:rPr lang="de-DE" b="0" dirty="0" smtClean="0">
                <a:sym typeface="Wingdings"/>
              </a:rPr>
              <a:t>) und gemäß der Fragestellung (</a:t>
            </a:r>
            <a:r>
              <a:rPr lang="de-DE" b="0" i="1" dirty="0" smtClean="0">
                <a:sym typeface="Wingdings"/>
              </a:rPr>
              <a:t>Sitzung 13</a:t>
            </a:r>
            <a:r>
              <a:rPr lang="de-DE" b="0" dirty="0" smtClean="0">
                <a:sym typeface="Wingdings"/>
              </a:rPr>
              <a:t>)</a:t>
            </a:r>
            <a:endParaRPr lang="de-DE" b="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b="0" dirty="0" smtClean="0">
                <a:sym typeface="Wingdings"/>
              </a:rPr>
              <a:t>Komplexe / schwierige Texte, denn Exzerpieren </a:t>
            </a:r>
            <a:r>
              <a:rPr lang="de-DE" b="0" dirty="0" smtClean="0">
                <a:sym typeface="Wingdings"/>
              </a:rPr>
              <a:t>klärt Argumente und verbessert Textverständnis</a:t>
            </a:r>
            <a:r>
              <a:rPr lang="de-DE" b="0" dirty="0" smtClean="0">
                <a:sym typeface="Wingdings"/>
              </a:rPr>
              <a:t>!</a:t>
            </a:r>
            <a:endParaRPr lang="de-DE" b="0" dirty="0"/>
          </a:p>
          <a:p>
            <a:endParaRPr lang="de-DE" dirty="0"/>
          </a:p>
          <a:p>
            <a:r>
              <a:rPr lang="de-DE" dirty="0" smtClean="0"/>
              <a:t>Was wird exzerpiert?</a:t>
            </a:r>
          </a:p>
          <a:p>
            <a:endParaRPr lang="de-DE" dirty="0"/>
          </a:p>
          <a:p>
            <a:pPr>
              <a:buFont typeface="Arial"/>
              <a:buChar char="•"/>
            </a:pPr>
            <a:r>
              <a:rPr lang="de-DE" b="0" dirty="0" smtClean="0"/>
              <a:t>Antworten auf </a:t>
            </a:r>
            <a:r>
              <a:rPr lang="de-DE" b="0" i="1" dirty="0" smtClean="0"/>
              <a:t>Fragestellung</a:t>
            </a:r>
            <a:r>
              <a:rPr lang="de-DE" b="0" dirty="0" smtClean="0"/>
              <a:t> d. Schreibprojekts o. vorab formulierter </a:t>
            </a:r>
            <a:r>
              <a:rPr lang="de-DE" b="0" i="1" dirty="0" smtClean="0"/>
              <a:t>Fragen an den Text</a:t>
            </a:r>
            <a:r>
              <a:rPr lang="de-DE" b="0" dirty="0" smtClean="0"/>
              <a:t> (vgl. </a:t>
            </a:r>
            <a:r>
              <a:rPr lang="de-DE" b="0" i="1" dirty="0" smtClean="0"/>
              <a:t>SQ3R</a:t>
            </a:r>
            <a:r>
              <a:rPr lang="de-DE" b="0" dirty="0" smtClean="0"/>
              <a:t>)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Zentrale Begriffe / Thesen / Ergebnisse</a:t>
            </a:r>
          </a:p>
          <a:p>
            <a:pPr>
              <a:buFont typeface="Arial"/>
              <a:buChar char="•"/>
            </a:pP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Argumentationsverläufe (Absätze o. Sinnabschnitte kurz zusammenfassen)</a:t>
            </a:r>
            <a:endParaRPr lang="de-DE" b="0" dirty="0"/>
          </a:p>
          <a:p>
            <a:pPr marL="0" indent="0"/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Geeignete Wörtliche </a:t>
            </a:r>
            <a:r>
              <a:rPr lang="de-DE" b="0" dirty="0" smtClean="0"/>
              <a:t>Zitate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44728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Exzerpieren </a:t>
            </a:r>
            <a:r>
              <a:rPr lang="de-DE" dirty="0"/>
              <a:t>– </a:t>
            </a:r>
            <a:r>
              <a:rPr lang="de-DE" dirty="0" smtClean="0"/>
              <a:t>wie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Wie wird exzerpiert?</a:t>
            </a:r>
          </a:p>
          <a:p>
            <a:endParaRPr lang="de-DE" sz="1800" dirty="0" smtClean="0"/>
          </a:p>
          <a:p>
            <a:pPr>
              <a:buFont typeface="Arial"/>
              <a:buChar char="•"/>
            </a:pPr>
            <a:r>
              <a:rPr lang="de-DE" sz="1800" b="0" dirty="0" smtClean="0"/>
              <a:t>Wichtig: Vollständige </a:t>
            </a:r>
            <a:r>
              <a:rPr lang="de-DE" sz="1800" b="0" i="1" dirty="0" smtClean="0"/>
              <a:t>Literaturangabe</a:t>
            </a:r>
            <a:r>
              <a:rPr lang="de-DE" sz="1800" b="0" dirty="0" smtClean="0"/>
              <a:t> &amp; </a:t>
            </a:r>
            <a:r>
              <a:rPr lang="de-DE" sz="1800" b="0" i="1" dirty="0" smtClean="0"/>
              <a:t>Seitenzahlen</a:t>
            </a:r>
            <a:r>
              <a:rPr lang="de-DE" sz="1800" b="0" dirty="0" smtClean="0"/>
              <a:t> für exzerpierte Passagen!</a:t>
            </a:r>
          </a:p>
          <a:p>
            <a:pPr>
              <a:buFont typeface="Arial"/>
              <a:buChar char="•"/>
            </a:pPr>
            <a:endParaRPr lang="de-DE" sz="1800" b="0" dirty="0"/>
          </a:p>
          <a:p>
            <a:pPr>
              <a:buFont typeface="Arial"/>
              <a:buChar char="•"/>
            </a:pPr>
            <a:r>
              <a:rPr lang="de-DE" sz="1800" b="0" dirty="0" smtClean="0"/>
              <a:t>Sinngemäße </a:t>
            </a:r>
            <a:r>
              <a:rPr lang="de-DE" sz="1800" b="0" i="1" dirty="0" smtClean="0"/>
              <a:t>Paraphrase</a:t>
            </a:r>
            <a:r>
              <a:rPr lang="de-DE" sz="1800" b="0" dirty="0" smtClean="0"/>
              <a:t> in </a:t>
            </a:r>
            <a:r>
              <a:rPr lang="de-DE" sz="1800" b="0" i="1" dirty="0" smtClean="0"/>
              <a:t>eigenen</a:t>
            </a:r>
            <a:r>
              <a:rPr lang="de-DE" sz="1800" b="0" dirty="0" smtClean="0"/>
              <a:t> Worten (wörtliche Zitate nur sparsam)</a:t>
            </a:r>
          </a:p>
          <a:p>
            <a:pPr>
              <a:buFont typeface="Arial"/>
              <a:buChar char="•"/>
            </a:pPr>
            <a:endParaRPr lang="de-DE" sz="1800" b="0" dirty="0"/>
          </a:p>
          <a:p>
            <a:pPr>
              <a:buFont typeface="Arial"/>
              <a:buChar char="•"/>
            </a:pPr>
            <a:r>
              <a:rPr lang="de-DE" sz="1800" b="0" dirty="0" smtClean="0"/>
              <a:t>Auf </a:t>
            </a:r>
            <a:r>
              <a:rPr lang="de-DE" sz="1800" b="0" i="1" dirty="0" smtClean="0"/>
              <a:t>Zusammenhänge</a:t>
            </a:r>
            <a:r>
              <a:rPr lang="de-DE" sz="1800" b="0" dirty="0" smtClean="0"/>
              <a:t> zwischen und in den exzerpierten Passagen achten!</a:t>
            </a:r>
            <a:br>
              <a:rPr lang="de-DE" sz="1800" b="0" dirty="0" smtClean="0"/>
            </a:br>
            <a:r>
              <a:rPr lang="de-DE" sz="1800" b="0" dirty="0" smtClean="0">
                <a:sym typeface="Wingdings"/>
              </a:rPr>
              <a:t> Zusammenfassung eines Argumentationsgang in ganzen Sätzen</a:t>
            </a:r>
            <a:br>
              <a:rPr lang="de-DE" sz="1800" b="0" dirty="0" smtClean="0">
                <a:sym typeface="Wingdings"/>
              </a:rPr>
            </a:br>
            <a:r>
              <a:rPr lang="de-DE" sz="1800" b="0" dirty="0" smtClean="0">
                <a:sym typeface="Wingdings"/>
              </a:rPr>
              <a:t> Darauf achten, warum und wann ein Argument gemacht wird</a:t>
            </a:r>
          </a:p>
          <a:p>
            <a:pPr>
              <a:buFont typeface="Arial"/>
              <a:buChar char="•"/>
            </a:pPr>
            <a:endParaRPr lang="de-DE" sz="1800" b="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800" b="0" i="1" dirty="0" smtClean="0">
                <a:sym typeface="Wingdings"/>
              </a:rPr>
              <a:t>Kommentare, Anmerkungen &amp; Fragen</a:t>
            </a:r>
            <a:r>
              <a:rPr lang="de-DE" sz="1800" b="0" dirty="0" smtClean="0">
                <a:sym typeface="Wingdings"/>
              </a:rPr>
              <a:t> als solche kenntlich machen (Farbe o. ä.) oder in akademisches Journal (</a:t>
            </a:r>
            <a:r>
              <a:rPr lang="de-DE" sz="1800" b="0" i="1" dirty="0" smtClean="0">
                <a:sym typeface="Wingdings"/>
              </a:rPr>
              <a:t>Sitzung 4</a:t>
            </a:r>
            <a:r>
              <a:rPr lang="de-DE" sz="1800" b="0" dirty="0" smtClean="0">
                <a:sym typeface="Wingdings"/>
              </a:rPr>
              <a:t>) verlegen</a:t>
            </a:r>
            <a:br>
              <a:rPr lang="de-DE" sz="1800" b="0" dirty="0" smtClean="0">
                <a:sym typeface="Wingdings"/>
              </a:rPr>
            </a:br>
            <a:r>
              <a:rPr lang="de-DE" sz="1800" b="0" dirty="0" smtClean="0">
                <a:sym typeface="Wingdings"/>
              </a:rPr>
              <a:t> Exzerpte geben (zuerst) nur den Inhalt sinngemäß wieder!</a:t>
            </a:r>
            <a:endParaRPr lang="de-DE" sz="1800" b="0" dirty="0"/>
          </a:p>
          <a:p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20364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Von Exzerpten zur Rohfassung</a:t>
            </a:r>
            <a:endParaRPr lang="de-DE" dirty="0"/>
          </a:p>
        </p:txBody>
      </p:sp>
      <p:graphicFrame>
        <p:nvGraphicFramePr>
          <p:cNvPr id="4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91519"/>
              </p:ext>
            </p:extLst>
          </p:nvPr>
        </p:nvGraphicFramePr>
        <p:xfrm>
          <a:off x="457200" y="1347788"/>
          <a:ext cx="82296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234211"/>
            <a:ext cx="7143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Konzept: Leonardo </a:t>
            </a:r>
            <a:r>
              <a:rPr lang="de-DE" i="1" dirty="0" err="1" smtClean="0"/>
              <a:t>Dalessandro</a:t>
            </a:r>
            <a:r>
              <a:rPr lang="de-DE" i="1" dirty="0" smtClean="0"/>
              <a:t>, Schreibzentrum Goethe Universität Frankfurt a. Main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52553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Von Exzerpten zur Rohfassung</a:t>
            </a:r>
            <a:endParaRPr lang="de-DE" dirty="0"/>
          </a:p>
        </p:txBody>
      </p:sp>
      <p:graphicFrame>
        <p:nvGraphicFramePr>
          <p:cNvPr id="4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818641"/>
              </p:ext>
            </p:extLst>
          </p:nvPr>
        </p:nvGraphicFramePr>
        <p:xfrm>
          <a:off x="457200" y="1331913"/>
          <a:ext cx="82296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234211"/>
            <a:ext cx="7143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Konzept: Leonardo </a:t>
            </a:r>
            <a:r>
              <a:rPr lang="de-DE" i="1" dirty="0" err="1" smtClean="0"/>
              <a:t>Dalessandro</a:t>
            </a:r>
            <a:r>
              <a:rPr lang="de-DE" i="1" dirty="0" smtClean="0"/>
              <a:t>, Schreibzentrum Goethe Universität Frankfurt a. Main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50293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3392424"/>
            <a:ext cx="8280400" cy="1503415"/>
          </a:xfrm>
        </p:spPr>
        <p:txBody>
          <a:bodyPr/>
          <a:lstStyle/>
          <a:p>
            <a:pPr algn="ctr"/>
            <a:r>
              <a:rPr lang="de-DE" sz="4500" dirty="0" smtClean="0"/>
              <a:t>ANHANG</a:t>
            </a:r>
            <a:endParaRPr lang="de-DE" sz="4500" dirty="0"/>
          </a:p>
        </p:txBody>
      </p:sp>
    </p:spTree>
    <p:extLst>
      <p:ext uri="{BB962C8B-B14F-4D97-AF65-F5344CB8AC3E}">
        <p14:creationId xmlns:p14="http://schemas.microsoft.com/office/powerpoint/2010/main" val="408479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295</Words>
  <Application>Microsoft Macintosh PowerPoint</Application>
  <PresentationFormat>Bildschirmpräsentation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GoetheDesign1</vt:lpstr>
      <vt:lpstr>Sitzung 5:  Wissen systematisch festhalten II Exzerpieren</vt:lpstr>
      <vt:lpstr>PowerPoint-Präsentation</vt:lpstr>
      <vt:lpstr>3. Exzerpieren für Schreibprojekte</vt:lpstr>
      <vt:lpstr>3. Exzerpieren als Grundlage wiss. Arbeitens</vt:lpstr>
      <vt:lpstr>4. Exzerpieren – was?</vt:lpstr>
      <vt:lpstr>4. Exzerpieren – wie?</vt:lpstr>
      <vt:lpstr>4. Von Exzerpten zur Rohfassung</vt:lpstr>
      <vt:lpstr>4. Von Exzerpten zur Rohfassung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2016-10-18T14:17:51Z</dcterms:modified>
</cp:coreProperties>
</file>